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8"/>
  </p:notesMasterIdLst>
  <p:handoutMasterIdLst>
    <p:handoutMasterId r:id="rId39"/>
  </p:handoutMasterIdLst>
  <p:sldIdLst>
    <p:sldId id="256" r:id="rId2"/>
    <p:sldId id="278" r:id="rId3"/>
    <p:sldId id="323" r:id="rId4"/>
    <p:sldId id="324" r:id="rId5"/>
    <p:sldId id="280" r:id="rId6"/>
    <p:sldId id="281" r:id="rId7"/>
    <p:sldId id="307" r:id="rId8"/>
    <p:sldId id="282" r:id="rId9"/>
    <p:sldId id="297" r:id="rId10"/>
    <p:sldId id="298" r:id="rId11"/>
    <p:sldId id="325" r:id="rId12"/>
    <p:sldId id="283" r:id="rId13"/>
    <p:sldId id="322" r:id="rId14"/>
    <p:sldId id="284" r:id="rId15"/>
    <p:sldId id="290" r:id="rId16"/>
    <p:sldId id="302" r:id="rId17"/>
    <p:sldId id="286" r:id="rId18"/>
    <p:sldId id="292" r:id="rId19"/>
    <p:sldId id="303" r:id="rId20"/>
    <p:sldId id="299" r:id="rId21"/>
    <p:sldId id="304" r:id="rId22"/>
    <p:sldId id="287" r:id="rId23"/>
    <p:sldId id="300" r:id="rId24"/>
    <p:sldId id="305" r:id="rId25"/>
    <p:sldId id="334" r:id="rId26"/>
    <p:sldId id="335" r:id="rId27"/>
    <p:sldId id="289" r:id="rId28"/>
    <p:sldId id="311" r:id="rId29"/>
    <p:sldId id="312" r:id="rId30"/>
    <p:sldId id="313" r:id="rId31"/>
    <p:sldId id="314" r:id="rId32"/>
    <p:sldId id="308" r:id="rId33"/>
    <p:sldId id="333" r:id="rId34"/>
    <p:sldId id="330" r:id="rId35"/>
    <p:sldId id="329" r:id="rId36"/>
    <p:sldId id="331" r:id="rId37"/>
  </p:sldIdLst>
  <p:sldSz cx="9144000" cy="6858000" type="screen4x3"/>
  <p:notesSz cx="6648450" cy="9896475"/>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456">
          <p15:clr>
            <a:srgbClr val="A4A3A4"/>
          </p15:clr>
        </p15:guide>
        <p15:guide id="2" orient="horz" pos="768">
          <p15:clr>
            <a:srgbClr val="A4A3A4"/>
          </p15:clr>
        </p15:guide>
        <p15:guide id="3" pos="5616">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laus Jacob" initials="KJ" lastIdx="12" clrIdx="0"/>
  <p:cmAuthor id="2" name="Holger Bär" initials="H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CC00"/>
    <a:srgbClr val="8C0000"/>
    <a:srgbClr val="626000"/>
    <a:srgbClr val="FF9933"/>
    <a:srgbClr val="669900"/>
    <a:srgbClr val="FF9900"/>
    <a:srgbClr val="0024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433" autoAdjust="0"/>
  </p:normalViewPr>
  <p:slideViewPr>
    <p:cSldViewPr>
      <p:cViewPr varScale="1">
        <p:scale>
          <a:sx n="63" d="100"/>
          <a:sy n="63" d="100"/>
        </p:scale>
        <p:origin x="900" y="72"/>
      </p:cViewPr>
      <p:guideLst>
        <p:guide orient="horz" pos="3456"/>
        <p:guide orient="horz" pos="768"/>
        <p:guide pos="5616"/>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604"/>
    </p:cViewPr>
  </p:sorterViewPr>
  <p:notesViewPr>
    <p:cSldViewPr>
      <p:cViewPr varScale="1">
        <p:scale>
          <a:sx n="66" d="100"/>
          <a:sy n="66" d="100"/>
        </p:scale>
        <p:origin x="3735685" y="9044024"/>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SSD:Users:holgerbaer:Library:Caches:TemporaryItems:Outlook%20Temp:Spinnendiagramm.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SSD:Users:holgerbaer:Library:Caches:TemporaryItems:Outlook%20Temp:Spinnendiagramm.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SSD:Users:holgerbaer:Desktop:GIZ%20MENA%20offline:Rabat%20WS:Installed%20capacity%20comparison.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radarChart>
        <c:radarStyle val="marker"/>
        <c:varyColors val="0"/>
        <c:ser>
          <c:idx val="0"/>
          <c:order val="0"/>
          <c:tx>
            <c:strRef>
              <c:f>Tabelle1!$B$1</c:f>
              <c:strCache>
                <c:ptCount val="1"/>
                <c:pt idx="0">
                  <c:v>policy instrument</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Tabelle1!$A$2:$A$9</c:f>
              <c:strCache>
                <c:ptCount val="8"/>
                <c:pt idx="0">
                  <c:v>framework condition 1</c:v>
                </c:pt>
                <c:pt idx="1">
                  <c:v>framework condition 2</c:v>
                </c:pt>
                <c:pt idx="2">
                  <c:v>framework condition 3</c:v>
                </c:pt>
                <c:pt idx="3">
                  <c:v>framework condition 4</c:v>
                </c:pt>
                <c:pt idx="4">
                  <c:v>framework condition 5</c:v>
                </c:pt>
                <c:pt idx="5">
                  <c:v>framework condition 6</c:v>
                </c:pt>
                <c:pt idx="6">
                  <c:v>framework condition 7</c:v>
                </c:pt>
                <c:pt idx="7">
                  <c:v>framework condition 8</c:v>
                </c:pt>
              </c:strCache>
            </c:strRef>
          </c:cat>
          <c:val>
            <c:numRef>
              <c:f>Tabelle1!$B$2:$B$9</c:f>
              <c:numCache>
                <c:formatCode>General</c:formatCode>
                <c:ptCount val="8"/>
                <c:pt idx="0">
                  <c:v>2</c:v>
                </c:pt>
                <c:pt idx="1">
                  <c:v>1</c:v>
                </c:pt>
                <c:pt idx="2">
                  <c:v>0</c:v>
                </c:pt>
                <c:pt idx="3">
                  <c:v>3</c:v>
                </c:pt>
                <c:pt idx="4">
                  <c:v>3</c:v>
                </c:pt>
                <c:pt idx="5">
                  <c:v>2</c:v>
                </c:pt>
                <c:pt idx="6">
                  <c:v>1</c:v>
                </c:pt>
                <c:pt idx="7">
                  <c:v>0</c:v>
                </c:pt>
              </c:numCache>
            </c:numRef>
          </c:val>
        </c:ser>
        <c:ser>
          <c:idx val="1"/>
          <c:order val="1"/>
          <c:tx>
            <c:strRef>
              <c:f>Tabelle1!$C$1</c:f>
              <c:strCache>
                <c:ptCount val="1"/>
                <c:pt idx="0">
                  <c:v>country</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Tabelle1!$A$2:$A$9</c:f>
              <c:strCache>
                <c:ptCount val="8"/>
                <c:pt idx="0">
                  <c:v>framework condition 1</c:v>
                </c:pt>
                <c:pt idx="1">
                  <c:v>framework condition 2</c:v>
                </c:pt>
                <c:pt idx="2">
                  <c:v>framework condition 3</c:v>
                </c:pt>
                <c:pt idx="3">
                  <c:v>framework condition 4</c:v>
                </c:pt>
                <c:pt idx="4">
                  <c:v>framework condition 5</c:v>
                </c:pt>
                <c:pt idx="5">
                  <c:v>framework condition 6</c:v>
                </c:pt>
                <c:pt idx="6">
                  <c:v>framework condition 7</c:v>
                </c:pt>
                <c:pt idx="7">
                  <c:v>framework condition 8</c:v>
                </c:pt>
              </c:strCache>
            </c:strRef>
          </c:cat>
          <c:val>
            <c:numRef>
              <c:f>Tabelle1!$C$2:$C$9</c:f>
              <c:numCache>
                <c:formatCode>General</c:formatCode>
                <c:ptCount val="8"/>
                <c:pt idx="0">
                  <c:v>1</c:v>
                </c:pt>
                <c:pt idx="1">
                  <c:v>0</c:v>
                </c:pt>
                <c:pt idx="2">
                  <c:v>3</c:v>
                </c:pt>
                <c:pt idx="3">
                  <c:v>3</c:v>
                </c:pt>
                <c:pt idx="4">
                  <c:v>2</c:v>
                </c:pt>
                <c:pt idx="5">
                  <c:v>1</c:v>
                </c:pt>
                <c:pt idx="6">
                  <c:v>3</c:v>
                </c:pt>
                <c:pt idx="7">
                  <c:v>2</c:v>
                </c:pt>
              </c:numCache>
            </c:numRef>
          </c:val>
        </c:ser>
        <c:dLbls>
          <c:showLegendKey val="0"/>
          <c:showVal val="0"/>
          <c:showCatName val="0"/>
          <c:showSerName val="0"/>
          <c:showPercent val="0"/>
          <c:showBubbleSize val="0"/>
        </c:dLbls>
        <c:axId val="372053904"/>
        <c:axId val="372065664"/>
      </c:radarChart>
      <c:catAx>
        <c:axId val="37205390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vert="horz"/>
          <a:lstStyle/>
          <a:p>
            <a:pPr>
              <a:defRPr/>
            </a:pPr>
            <a:endParaRPr lang="de-DE"/>
          </a:p>
        </c:txPr>
        <c:crossAx val="372065664"/>
        <c:crosses val="autoZero"/>
        <c:auto val="1"/>
        <c:lblAlgn val="ctr"/>
        <c:lblOffset val="100"/>
        <c:noMultiLvlLbl val="0"/>
      </c:catAx>
      <c:valAx>
        <c:axId val="3720656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de-DE"/>
          </a:p>
        </c:txPr>
        <c:crossAx val="372053904"/>
        <c:crosses val="autoZero"/>
        <c:crossBetween val="between"/>
      </c:valAx>
      <c:spPr>
        <a:noFill/>
        <a:ln>
          <a:noFill/>
        </a:ln>
        <a:effectLst/>
      </c:spPr>
    </c:plotArea>
    <c:legend>
      <c:legendPos val="t"/>
      <c:layout/>
      <c:overlay val="0"/>
      <c:spPr>
        <a:noFill/>
        <a:ln>
          <a:noFill/>
        </a:ln>
        <a:effectLst/>
      </c:spPr>
      <c:txPr>
        <a:bodyPr rot="0" vert="horz"/>
        <a:lstStyle/>
        <a:p>
          <a:pPr>
            <a:defRPr/>
          </a:pPr>
          <a:endParaRPr lang="de-DE"/>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200"/>
      </a:pPr>
      <a:endParaRPr lang="de-DE"/>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radarChart>
        <c:radarStyle val="marker"/>
        <c:varyColors val="0"/>
        <c:ser>
          <c:idx val="0"/>
          <c:order val="0"/>
          <c:tx>
            <c:strRef>
              <c:f>Tabelle1!$B$12</c:f>
              <c:strCache>
                <c:ptCount val="1"/>
                <c:pt idx="0">
                  <c:v>REI4P</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Tabelle1!$A$13:$A$19</c:f>
              <c:strCache>
                <c:ptCount val="7"/>
                <c:pt idx="0">
                  <c:v>admin. capacity to administer</c:v>
                </c:pt>
                <c:pt idx="1">
                  <c:v>access to capital for investors</c:v>
                </c:pt>
                <c:pt idx="2">
                  <c:v>large-scale developers</c:v>
                </c:pt>
                <c:pt idx="3">
                  <c:v>human resources in workforce</c:v>
                </c:pt>
                <c:pt idx="4">
                  <c:v>clear legal framework</c:v>
                </c:pt>
                <c:pt idx="5">
                  <c:v>supply of projects</c:v>
                </c:pt>
                <c:pt idx="6">
                  <c:v>competitiveness of RE electricity</c:v>
                </c:pt>
              </c:strCache>
            </c:strRef>
          </c:cat>
          <c:val>
            <c:numRef>
              <c:f>Tabelle1!$B$13:$B$19</c:f>
              <c:numCache>
                <c:formatCode>General</c:formatCode>
                <c:ptCount val="7"/>
                <c:pt idx="0">
                  <c:v>4</c:v>
                </c:pt>
                <c:pt idx="1">
                  <c:v>4</c:v>
                </c:pt>
                <c:pt idx="2">
                  <c:v>3</c:v>
                </c:pt>
                <c:pt idx="3">
                  <c:v>3</c:v>
                </c:pt>
                <c:pt idx="4">
                  <c:v>3</c:v>
                </c:pt>
                <c:pt idx="5">
                  <c:v>3</c:v>
                </c:pt>
                <c:pt idx="6">
                  <c:v>3</c:v>
                </c:pt>
              </c:numCache>
            </c:numRef>
          </c:val>
        </c:ser>
        <c:ser>
          <c:idx val="1"/>
          <c:order val="1"/>
          <c:tx>
            <c:strRef>
              <c:f>Tabelle1!$C$1</c:f>
              <c:strCache>
                <c:ptCount val="1"/>
                <c:pt idx="0">
                  <c:v>country</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Tabelle1!$A$13:$A$19</c:f>
              <c:strCache>
                <c:ptCount val="7"/>
                <c:pt idx="0">
                  <c:v>admin. capacity to administer</c:v>
                </c:pt>
                <c:pt idx="1">
                  <c:v>access to capital for investors</c:v>
                </c:pt>
                <c:pt idx="2">
                  <c:v>large-scale developers</c:v>
                </c:pt>
                <c:pt idx="3">
                  <c:v>human resources in workforce</c:v>
                </c:pt>
                <c:pt idx="4">
                  <c:v>clear legal framework</c:v>
                </c:pt>
                <c:pt idx="5">
                  <c:v>supply of projects</c:v>
                </c:pt>
                <c:pt idx="6">
                  <c:v>competitiveness of RE electricity</c:v>
                </c:pt>
              </c:strCache>
            </c:strRef>
          </c:cat>
          <c:val>
            <c:numRef>
              <c:f>Tabelle1!$C$13:$C$19</c:f>
              <c:numCache>
                <c:formatCode>General</c:formatCode>
                <c:ptCount val="7"/>
                <c:pt idx="0">
                  <c:v>4</c:v>
                </c:pt>
                <c:pt idx="1">
                  <c:v>5</c:v>
                </c:pt>
                <c:pt idx="2">
                  <c:v>3</c:v>
                </c:pt>
                <c:pt idx="3">
                  <c:v>3</c:v>
                </c:pt>
                <c:pt idx="4">
                  <c:v>4</c:v>
                </c:pt>
                <c:pt idx="5">
                  <c:v>3</c:v>
                </c:pt>
                <c:pt idx="6">
                  <c:v>4</c:v>
                </c:pt>
              </c:numCache>
            </c:numRef>
          </c:val>
        </c:ser>
        <c:dLbls>
          <c:showLegendKey val="0"/>
          <c:showVal val="0"/>
          <c:showCatName val="0"/>
          <c:showSerName val="0"/>
          <c:showPercent val="0"/>
          <c:showBubbleSize val="0"/>
        </c:dLbls>
        <c:axId val="379607456"/>
        <c:axId val="379608016"/>
      </c:radarChart>
      <c:catAx>
        <c:axId val="37960745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crossAx val="379608016"/>
        <c:crosses val="autoZero"/>
        <c:auto val="1"/>
        <c:lblAlgn val="ctr"/>
        <c:lblOffset val="100"/>
        <c:noMultiLvlLbl val="0"/>
      </c:catAx>
      <c:valAx>
        <c:axId val="3796080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379607456"/>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de-DE"/>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'installed capacity'!$A$26</c:f>
              <c:strCache>
                <c:ptCount val="1"/>
                <c:pt idx="0">
                  <c:v>Solar PV</c:v>
                </c:pt>
              </c:strCache>
            </c:strRef>
          </c:tx>
          <c:invertIfNegative val="0"/>
          <c:cat>
            <c:multiLvlStrRef>
              <c:f>'installed capacity'!$B$3:$AB$4</c:f>
              <c:multiLvlStrCache>
                <c:ptCount val="27"/>
                <c:lvl>
                  <c:pt idx="0">
                    <c:v>2011</c:v>
                  </c:pt>
                  <c:pt idx="1">
                    <c:v>2012</c:v>
                  </c:pt>
                  <c:pt idx="2">
                    <c:v>2013</c:v>
                  </c:pt>
                  <c:pt idx="4">
                    <c:v>2011</c:v>
                  </c:pt>
                  <c:pt idx="5">
                    <c:v>2012</c:v>
                  </c:pt>
                  <c:pt idx="6">
                    <c:v>2013</c:v>
                  </c:pt>
                  <c:pt idx="8">
                    <c:v>2011</c:v>
                  </c:pt>
                  <c:pt idx="9">
                    <c:v>2012</c:v>
                  </c:pt>
                  <c:pt idx="10">
                    <c:v>2013</c:v>
                  </c:pt>
                  <c:pt idx="12">
                    <c:v>2011</c:v>
                  </c:pt>
                  <c:pt idx="13">
                    <c:v>2012</c:v>
                  </c:pt>
                  <c:pt idx="14">
                    <c:v>2013</c:v>
                  </c:pt>
                  <c:pt idx="16">
                    <c:v>2011</c:v>
                  </c:pt>
                  <c:pt idx="17">
                    <c:v>2012</c:v>
                  </c:pt>
                  <c:pt idx="18">
                    <c:v>2013</c:v>
                  </c:pt>
                  <c:pt idx="20">
                    <c:v>2011</c:v>
                  </c:pt>
                  <c:pt idx="21">
                    <c:v>2012</c:v>
                  </c:pt>
                  <c:pt idx="22">
                    <c:v>2013</c:v>
                  </c:pt>
                  <c:pt idx="24">
                    <c:v>2011</c:v>
                  </c:pt>
                  <c:pt idx="25">
                    <c:v>2012</c:v>
                  </c:pt>
                  <c:pt idx="26">
                    <c:v>2012</c:v>
                  </c:pt>
                </c:lvl>
                <c:lvl>
                  <c:pt idx="0">
                    <c:v>Brazil</c:v>
                  </c:pt>
                  <c:pt idx="4">
                    <c:v>China</c:v>
                  </c:pt>
                  <c:pt idx="8">
                    <c:v>India</c:v>
                  </c:pt>
                  <c:pt idx="12">
                    <c:v>Mexico</c:v>
                  </c:pt>
                  <c:pt idx="16">
                    <c:v>South Africa</c:v>
                  </c:pt>
                  <c:pt idx="20">
                    <c:v>Turkey</c:v>
                  </c:pt>
                  <c:pt idx="24">
                    <c:v>World</c:v>
                  </c:pt>
                </c:lvl>
              </c:multiLvlStrCache>
            </c:multiLvlStrRef>
          </c:cat>
          <c:val>
            <c:numRef>
              <c:f>'installed capacity'!$B$26:$AB$26</c:f>
              <c:numCache>
                <c:formatCode>General</c:formatCode>
                <c:ptCount val="27"/>
                <c:pt idx="0">
                  <c:v>5.0778140989306596E-3</c:v>
                </c:pt>
                <c:pt idx="1">
                  <c:v>2.0135307352555001E-2</c:v>
                </c:pt>
                <c:pt idx="2">
                  <c:v>2.9945809314818699E-2</c:v>
                </c:pt>
                <c:pt idx="4">
                  <c:v>2.4551196684844472</c:v>
                </c:pt>
                <c:pt idx="5">
                  <c:v>5.0344452300482354</c:v>
                </c:pt>
                <c:pt idx="6">
                  <c:v>13.7028687618795</c:v>
                </c:pt>
                <c:pt idx="8">
                  <c:v>0.46062898848251399</c:v>
                </c:pt>
                <c:pt idx="9">
                  <c:v>1.028231295037457</c:v>
                </c:pt>
                <c:pt idx="10">
                  <c:v>1.847317988656594</c:v>
                </c:pt>
                <c:pt idx="12">
                  <c:v>0.30160546347573303</c:v>
                </c:pt>
                <c:pt idx="13">
                  <c:v>0.43856935465851699</c:v>
                </c:pt>
                <c:pt idx="14">
                  <c:v>0.5476881067296</c:v>
                </c:pt>
                <c:pt idx="16">
                  <c:v>1.306718185226682</c:v>
                </c:pt>
                <c:pt idx="17">
                  <c:v>1.3811587941412471</c:v>
                </c:pt>
                <c:pt idx="18">
                  <c:v>2.7783025367997212</c:v>
                </c:pt>
                <c:pt idx="20">
                  <c:v>9.1707157201589201E-2</c:v>
                </c:pt>
                <c:pt idx="21">
                  <c:v>0.15811424465014401</c:v>
                </c:pt>
                <c:pt idx="22">
                  <c:v>0.236212146853332</c:v>
                </c:pt>
                <c:pt idx="23">
                  <c:v>0</c:v>
                </c:pt>
                <c:pt idx="24">
                  <c:v>9.83353330560678</c:v>
                </c:pt>
                <c:pt idx="25">
                  <c:v>13.682316522861861</c:v>
                </c:pt>
                <c:pt idx="26">
                  <c:v>18.998330432793249</c:v>
                </c:pt>
              </c:numCache>
            </c:numRef>
          </c:val>
        </c:ser>
        <c:ser>
          <c:idx val="1"/>
          <c:order val="1"/>
          <c:tx>
            <c:strRef>
              <c:f>'installed capacity'!$A$27</c:f>
              <c:strCache>
                <c:ptCount val="1"/>
                <c:pt idx="0">
                  <c:v>Wind - onshore</c:v>
                </c:pt>
              </c:strCache>
            </c:strRef>
          </c:tx>
          <c:invertIfNegative val="0"/>
          <c:cat>
            <c:multiLvlStrRef>
              <c:f>'installed capacity'!$B$3:$AB$4</c:f>
              <c:multiLvlStrCache>
                <c:ptCount val="27"/>
                <c:lvl>
                  <c:pt idx="0">
                    <c:v>2011</c:v>
                  </c:pt>
                  <c:pt idx="1">
                    <c:v>2012</c:v>
                  </c:pt>
                  <c:pt idx="2">
                    <c:v>2013</c:v>
                  </c:pt>
                  <c:pt idx="4">
                    <c:v>2011</c:v>
                  </c:pt>
                  <c:pt idx="5">
                    <c:v>2012</c:v>
                  </c:pt>
                  <c:pt idx="6">
                    <c:v>2013</c:v>
                  </c:pt>
                  <c:pt idx="8">
                    <c:v>2011</c:v>
                  </c:pt>
                  <c:pt idx="9">
                    <c:v>2012</c:v>
                  </c:pt>
                  <c:pt idx="10">
                    <c:v>2013</c:v>
                  </c:pt>
                  <c:pt idx="12">
                    <c:v>2011</c:v>
                  </c:pt>
                  <c:pt idx="13">
                    <c:v>2012</c:v>
                  </c:pt>
                  <c:pt idx="14">
                    <c:v>2013</c:v>
                  </c:pt>
                  <c:pt idx="16">
                    <c:v>2011</c:v>
                  </c:pt>
                  <c:pt idx="17">
                    <c:v>2012</c:v>
                  </c:pt>
                  <c:pt idx="18">
                    <c:v>2013</c:v>
                  </c:pt>
                  <c:pt idx="20">
                    <c:v>2011</c:v>
                  </c:pt>
                  <c:pt idx="21">
                    <c:v>2012</c:v>
                  </c:pt>
                  <c:pt idx="22">
                    <c:v>2013</c:v>
                  </c:pt>
                  <c:pt idx="24">
                    <c:v>2011</c:v>
                  </c:pt>
                  <c:pt idx="25">
                    <c:v>2012</c:v>
                  </c:pt>
                  <c:pt idx="26">
                    <c:v>2012</c:v>
                  </c:pt>
                </c:lvl>
                <c:lvl>
                  <c:pt idx="0">
                    <c:v>Brazil</c:v>
                  </c:pt>
                  <c:pt idx="4">
                    <c:v>China</c:v>
                  </c:pt>
                  <c:pt idx="8">
                    <c:v>India</c:v>
                  </c:pt>
                  <c:pt idx="12">
                    <c:v>Mexico</c:v>
                  </c:pt>
                  <c:pt idx="16">
                    <c:v>South Africa</c:v>
                  </c:pt>
                  <c:pt idx="20">
                    <c:v>Turkey</c:v>
                  </c:pt>
                  <c:pt idx="24">
                    <c:v>World</c:v>
                  </c:pt>
                </c:lvl>
              </c:multiLvlStrCache>
            </c:multiLvlStrRef>
          </c:cat>
          <c:val>
            <c:numRef>
              <c:f>'installed capacity'!$B$27:$AB$27</c:f>
              <c:numCache>
                <c:formatCode>General</c:formatCode>
                <c:ptCount val="27"/>
                <c:pt idx="0">
                  <c:v>7.2663519755697816</c:v>
                </c:pt>
                <c:pt idx="1">
                  <c:v>12.62483771005197</c:v>
                </c:pt>
                <c:pt idx="2">
                  <c:v>17.248786165335549</c:v>
                </c:pt>
                <c:pt idx="4">
                  <c:v>0</c:v>
                </c:pt>
                <c:pt idx="5">
                  <c:v>55.766845957081358</c:v>
                </c:pt>
                <c:pt idx="6">
                  <c:v>67.029129646819598</c:v>
                </c:pt>
                <c:pt idx="8">
                  <c:v>13.17112293467156</c:v>
                </c:pt>
                <c:pt idx="9">
                  <c:v>14.895445647912069</c:v>
                </c:pt>
                <c:pt idx="10">
                  <c:v>16.092454918261371</c:v>
                </c:pt>
                <c:pt idx="12">
                  <c:v>5.035135654136548</c:v>
                </c:pt>
                <c:pt idx="13">
                  <c:v>10.79046110329635</c:v>
                </c:pt>
                <c:pt idx="14">
                  <c:v>13.389748042135601</c:v>
                </c:pt>
                <c:pt idx="16">
                  <c:v>0.19697710329233101</c:v>
                </c:pt>
                <c:pt idx="17">
                  <c:v>0.19435697158552701</c:v>
                </c:pt>
                <c:pt idx="18">
                  <c:v>0.19176327292041601</c:v>
                </c:pt>
                <c:pt idx="20">
                  <c:v>24.71986953821942</c:v>
                </c:pt>
                <c:pt idx="21">
                  <c:v>30.54983431248845</c:v>
                </c:pt>
                <c:pt idx="22">
                  <c:v>36.827742398669749</c:v>
                </c:pt>
                <c:pt idx="23">
                  <c:v>0</c:v>
                </c:pt>
                <c:pt idx="24">
                  <c:v>33.300653831668249</c:v>
                </c:pt>
                <c:pt idx="25">
                  <c:v>39.203018673016523</c:v>
                </c:pt>
                <c:pt idx="26">
                  <c:v>43.456550015598353</c:v>
                </c:pt>
              </c:numCache>
            </c:numRef>
          </c:val>
        </c:ser>
        <c:ser>
          <c:idx val="2"/>
          <c:order val="2"/>
          <c:tx>
            <c:strRef>
              <c:f>'installed capacity'!$A$28</c:f>
              <c:strCache>
                <c:ptCount val="1"/>
                <c:pt idx="0">
                  <c:v>Geothermal</c:v>
                </c:pt>
              </c:strCache>
            </c:strRef>
          </c:tx>
          <c:invertIfNegative val="0"/>
          <c:cat>
            <c:multiLvlStrRef>
              <c:f>'installed capacity'!$B$3:$AB$4</c:f>
              <c:multiLvlStrCache>
                <c:ptCount val="27"/>
                <c:lvl>
                  <c:pt idx="0">
                    <c:v>2011</c:v>
                  </c:pt>
                  <c:pt idx="1">
                    <c:v>2012</c:v>
                  </c:pt>
                  <c:pt idx="2">
                    <c:v>2013</c:v>
                  </c:pt>
                  <c:pt idx="4">
                    <c:v>2011</c:v>
                  </c:pt>
                  <c:pt idx="5">
                    <c:v>2012</c:v>
                  </c:pt>
                  <c:pt idx="6">
                    <c:v>2013</c:v>
                  </c:pt>
                  <c:pt idx="8">
                    <c:v>2011</c:v>
                  </c:pt>
                  <c:pt idx="9">
                    <c:v>2012</c:v>
                  </c:pt>
                  <c:pt idx="10">
                    <c:v>2013</c:v>
                  </c:pt>
                  <c:pt idx="12">
                    <c:v>2011</c:v>
                  </c:pt>
                  <c:pt idx="13">
                    <c:v>2012</c:v>
                  </c:pt>
                  <c:pt idx="14">
                    <c:v>2013</c:v>
                  </c:pt>
                  <c:pt idx="16">
                    <c:v>2011</c:v>
                  </c:pt>
                  <c:pt idx="17">
                    <c:v>2012</c:v>
                  </c:pt>
                  <c:pt idx="18">
                    <c:v>2013</c:v>
                  </c:pt>
                  <c:pt idx="20">
                    <c:v>2011</c:v>
                  </c:pt>
                  <c:pt idx="21">
                    <c:v>2012</c:v>
                  </c:pt>
                  <c:pt idx="22">
                    <c:v>2013</c:v>
                  </c:pt>
                  <c:pt idx="24">
                    <c:v>2011</c:v>
                  </c:pt>
                  <c:pt idx="25">
                    <c:v>2012</c:v>
                  </c:pt>
                  <c:pt idx="26">
                    <c:v>2012</c:v>
                  </c:pt>
                </c:lvl>
                <c:lvl>
                  <c:pt idx="0">
                    <c:v>Brazil</c:v>
                  </c:pt>
                  <c:pt idx="4">
                    <c:v>China</c:v>
                  </c:pt>
                  <c:pt idx="8">
                    <c:v>India</c:v>
                  </c:pt>
                  <c:pt idx="12">
                    <c:v>Mexico</c:v>
                  </c:pt>
                  <c:pt idx="16">
                    <c:v>South Africa</c:v>
                  </c:pt>
                  <c:pt idx="20">
                    <c:v>Turkey</c:v>
                  </c:pt>
                  <c:pt idx="24">
                    <c:v>World</c:v>
                  </c:pt>
                </c:lvl>
              </c:multiLvlStrCache>
            </c:multiLvlStrRef>
          </c:cat>
          <c:val>
            <c:numRef>
              <c:f>'installed capacity'!$B$28:$AB$28</c:f>
              <c:numCache>
                <c:formatCode>General</c:formatCode>
                <c:ptCount val="27"/>
                <c:pt idx="0">
                  <c:v>0</c:v>
                </c:pt>
                <c:pt idx="1">
                  <c:v>0</c:v>
                </c:pt>
                <c:pt idx="2">
                  <c:v>0</c:v>
                </c:pt>
                <c:pt idx="4">
                  <c:v>2.0310535439280401E-2</c:v>
                </c:pt>
                <c:pt idx="5">
                  <c:v>2.0211816879458298E-2</c:v>
                </c:pt>
                <c:pt idx="6">
                  <c:v>2.0112275118242501E-2</c:v>
                </c:pt>
                <c:pt idx="8">
                  <c:v>0</c:v>
                </c:pt>
                <c:pt idx="9">
                  <c:v>0</c:v>
                </c:pt>
                <c:pt idx="10">
                  <c:v>0</c:v>
                </c:pt>
                <c:pt idx="12">
                  <c:v>7.4312235028604299</c:v>
                </c:pt>
                <c:pt idx="13">
                  <c:v>6.8185122309173236</c:v>
                </c:pt>
                <c:pt idx="14">
                  <c:v>6.7275718184844866</c:v>
                </c:pt>
                <c:pt idx="16">
                  <c:v>0</c:v>
                </c:pt>
                <c:pt idx="17">
                  <c:v>0</c:v>
                </c:pt>
                <c:pt idx="18">
                  <c:v>0</c:v>
                </c:pt>
                <c:pt idx="20">
                  <c:v>1.56039043596734</c:v>
                </c:pt>
                <c:pt idx="21">
                  <c:v>2.1919769642951552</c:v>
                </c:pt>
                <c:pt idx="22">
                  <c:v>4.1477251549161336</c:v>
                </c:pt>
                <c:pt idx="23">
                  <c:v>0</c:v>
                </c:pt>
                <c:pt idx="24">
                  <c:v>1.553275268299884</c:v>
                </c:pt>
                <c:pt idx="25">
                  <c:v>1.597732684056248</c:v>
                </c:pt>
                <c:pt idx="26">
                  <c:v>1.6347511633474201</c:v>
                </c:pt>
              </c:numCache>
            </c:numRef>
          </c:val>
        </c:ser>
        <c:dLbls>
          <c:showLegendKey val="0"/>
          <c:showVal val="0"/>
          <c:showCatName val="0"/>
          <c:showSerName val="0"/>
          <c:showPercent val="0"/>
          <c:showBubbleSize val="0"/>
        </c:dLbls>
        <c:gapWidth val="150"/>
        <c:axId val="379611936"/>
        <c:axId val="379617536"/>
      </c:barChart>
      <c:catAx>
        <c:axId val="379611936"/>
        <c:scaling>
          <c:orientation val="minMax"/>
        </c:scaling>
        <c:delete val="0"/>
        <c:axPos val="b"/>
        <c:numFmt formatCode="General" sourceLinked="0"/>
        <c:majorTickMark val="out"/>
        <c:minorTickMark val="none"/>
        <c:tickLblPos val="nextTo"/>
        <c:crossAx val="379617536"/>
        <c:crosses val="autoZero"/>
        <c:auto val="1"/>
        <c:lblAlgn val="ctr"/>
        <c:lblOffset val="100"/>
        <c:noMultiLvlLbl val="0"/>
      </c:catAx>
      <c:valAx>
        <c:axId val="379617536"/>
        <c:scaling>
          <c:orientation val="minMax"/>
        </c:scaling>
        <c:delete val="0"/>
        <c:axPos val="l"/>
        <c:majorGridlines/>
        <c:numFmt formatCode="General" sourceLinked="1"/>
        <c:majorTickMark val="out"/>
        <c:minorTickMark val="none"/>
        <c:tickLblPos val="nextTo"/>
        <c:crossAx val="379611936"/>
        <c:crosses val="autoZero"/>
        <c:crossBetween val="between"/>
      </c:valAx>
    </c:plotArea>
    <c:legend>
      <c:legendPos val="b"/>
      <c:layout/>
      <c:overlay val="0"/>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881313" cy="493713"/>
          </a:xfrm>
          <a:prstGeom prst="rect">
            <a:avLst/>
          </a:prstGeom>
          <a:noFill/>
          <a:ln w="9525">
            <a:noFill/>
            <a:miter lim="800000"/>
            <a:headEnd/>
            <a:tailEnd/>
          </a:ln>
          <a:effectLst/>
        </p:spPr>
        <p:txBody>
          <a:bodyPr vert="horz" wrap="none" lIns="90436" tIns="45218" rIns="90436" bIns="45218" numCol="1" anchor="t" anchorCtr="0" compatLnSpc="1">
            <a:prstTxWarp prst="textNoShape">
              <a:avLst/>
            </a:prstTxWarp>
          </a:bodyPr>
          <a:lstStyle>
            <a:lvl1pPr defTabSz="904521" eaLnBrk="1" hangingPunct="1">
              <a:defRPr sz="1100">
                <a:solidFill>
                  <a:srgbClr val="00245B"/>
                </a:solidFill>
                <a:latin typeface="Verdana" pitchFamily="34" charset="0"/>
                <a:ea typeface="+mn-ea"/>
                <a:cs typeface="+mn-cs"/>
              </a:defRPr>
            </a:lvl1pPr>
          </a:lstStyle>
          <a:p>
            <a:pPr>
              <a:defRPr/>
            </a:pPr>
            <a:endParaRPr lang="de-DE"/>
          </a:p>
        </p:txBody>
      </p:sp>
      <p:sp>
        <p:nvSpPr>
          <p:cNvPr id="50179" name="Rectangle 3"/>
          <p:cNvSpPr>
            <a:spLocks noGrp="1" noChangeArrowheads="1"/>
          </p:cNvSpPr>
          <p:nvPr>
            <p:ph type="dt" sz="quarter" idx="1"/>
          </p:nvPr>
        </p:nvSpPr>
        <p:spPr bwMode="auto">
          <a:xfrm>
            <a:off x="3767138" y="0"/>
            <a:ext cx="2881312" cy="493713"/>
          </a:xfrm>
          <a:prstGeom prst="rect">
            <a:avLst/>
          </a:prstGeom>
          <a:noFill/>
          <a:ln w="9525">
            <a:noFill/>
            <a:miter lim="800000"/>
            <a:headEnd/>
            <a:tailEnd/>
          </a:ln>
          <a:effectLst/>
        </p:spPr>
        <p:txBody>
          <a:bodyPr vert="horz" wrap="none" lIns="90436" tIns="45218" rIns="90436" bIns="45218" numCol="1" anchor="t" anchorCtr="0" compatLnSpc="1">
            <a:prstTxWarp prst="textNoShape">
              <a:avLst/>
            </a:prstTxWarp>
          </a:bodyPr>
          <a:lstStyle>
            <a:lvl1pPr algn="r" defTabSz="904521" eaLnBrk="1" hangingPunct="1">
              <a:defRPr sz="1100">
                <a:solidFill>
                  <a:srgbClr val="00245B"/>
                </a:solidFill>
                <a:latin typeface="Verdana" pitchFamily="34" charset="0"/>
                <a:ea typeface="+mn-ea"/>
                <a:cs typeface="+mn-cs"/>
              </a:defRPr>
            </a:lvl1pPr>
          </a:lstStyle>
          <a:p>
            <a:pPr>
              <a:defRPr/>
            </a:pPr>
            <a:endParaRPr lang="de-DE"/>
          </a:p>
        </p:txBody>
      </p:sp>
      <p:sp>
        <p:nvSpPr>
          <p:cNvPr id="50180" name="Rectangle 4"/>
          <p:cNvSpPr>
            <a:spLocks noGrp="1" noChangeArrowheads="1"/>
          </p:cNvSpPr>
          <p:nvPr>
            <p:ph type="ftr" sz="quarter" idx="2"/>
          </p:nvPr>
        </p:nvSpPr>
        <p:spPr bwMode="auto">
          <a:xfrm>
            <a:off x="0" y="9402763"/>
            <a:ext cx="2881313" cy="493712"/>
          </a:xfrm>
          <a:prstGeom prst="rect">
            <a:avLst/>
          </a:prstGeom>
          <a:noFill/>
          <a:ln w="9525">
            <a:noFill/>
            <a:miter lim="800000"/>
            <a:headEnd/>
            <a:tailEnd/>
          </a:ln>
          <a:effectLst/>
        </p:spPr>
        <p:txBody>
          <a:bodyPr vert="horz" wrap="none" lIns="90436" tIns="45218" rIns="90436" bIns="45218" numCol="1" anchor="b" anchorCtr="0" compatLnSpc="1">
            <a:prstTxWarp prst="textNoShape">
              <a:avLst/>
            </a:prstTxWarp>
          </a:bodyPr>
          <a:lstStyle>
            <a:lvl1pPr defTabSz="904521" eaLnBrk="1" hangingPunct="1">
              <a:defRPr sz="1100">
                <a:solidFill>
                  <a:srgbClr val="00245B"/>
                </a:solidFill>
                <a:latin typeface="Verdana" pitchFamily="34" charset="0"/>
                <a:ea typeface="+mn-ea"/>
                <a:cs typeface="+mn-cs"/>
              </a:defRPr>
            </a:lvl1pPr>
          </a:lstStyle>
          <a:p>
            <a:pPr>
              <a:defRPr/>
            </a:pPr>
            <a:endParaRPr lang="de-DE"/>
          </a:p>
        </p:txBody>
      </p:sp>
      <p:sp>
        <p:nvSpPr>
          <p:cNvPr id="50181" name="Rectangle 5"/>
          <p:cNvSpPr>
            <a:spLocks noGrp="1" noChangeArrowheads="1"/>
          </p:cNvSpPr>
          <p:nvPr>
            <p:ph type="sldNum" sz="quarter" idx="3"/>
          </p:nvPr>
        </p:nvSpPr>
        <p:spPr bwMode="auto">
          <a:xfrm>
            <a:off x="3767138" y="9402763"/>
            <a:ext cx="2881312" cy="493712"/>
          </a:xfrm>
          <a:prstGeom prst="rect">
            <a:avLst/>
          </a:prstGeom>
          <a:noFill/>
          <a:ln w="9525">
            <a:noFill/>
            <a:miter lim="800000"/>
            <a:headEnd/>
            <a:tailEnd/>
          </a:ln>
          <a:effectLst/>
        </p:spPr>
        <p:txBody>
          <a:bodyPr vert="horz" wrap="none" lIns="90436" tIns="45218" rIns="90436" bIns="45218" numCol="1" anchor="b" anchorCtr="0" compatLnSpc="1">
            <a:prstTxWarp prst="textNoShape">
              <a:avLst/>
            </a:prstTxWarp>
          </a:bodyPr>
          <a:lstStyle>
            <a:lvl1pPr algn="r" defTabSz="903288" eaLnBrk="1" hangingPunct="1">
              <a:defRPr sz="1100" smtClean="0">
                <a:solidFill>
                  <a:srgbClr val="00245B"/>
                </a:solidFill>
              </a:defRPr>
            </a:lvl1pPr>
          </a:lstStyle>
          <a:p>
            <a:pPr>
              <a:defRPr/>
            </a:pPr>
            <a:fld id="{2E1C5372-DDB0-4F28-8E25-288E992E95CA}" type="slidenum">
              <a:rPr lang="de-DE" altLang="de-DE"/>
              <a:pPr>
                <a:defRPr/>
              </a:pPr>
              <a:t>‹Nr.›</a:t>
            </a:fld>
            <a:endParaRPr lang="de-DE" altLang="de-DE"/>
          </a:p>
        </p:txBody>
      </p:sp>
    </p:spTree>
    <p:extLst>
      <p:ext uri="{BB962C8B-B14F-4D97-AF65-F5344CB8AC3E}">
        <p14:creationId xmlns:p14="http://schemas.microsoft.com/office/powerpoint/2010/main" val="11984239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881313" cy="493713"/>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lvl1pPr defTabSz="904521" eaLnBrk="1" hangingPunct="1">
              <a:defRPr sz="1100">
                <a:latin typeface="Verdana" pitchFamily="34" charset="0"/>
                <a:ea typeface="+mn-ea"/>
                <a:cs typeface="+mn-cs"/>
              </a:defRPr>
            </a:lvl1pPr>
          </a:lstStyle>
          <a:p>
            <a:pPr>
              <a:defRPr/>
            </a:pPr>
            <a:endParaRPr lang="de-DE"/>
          </a:p>
        </p:txBody>
      </p:sp>
      <p:sp>
        <p:nvSpPr>
          <p:cNvPr id="34819" name="Rectangle 3"/>
          <p:cNvSpPr>
            <a:spLocks noGrp="1" noChangeArrowheads="1"/>
          </p:cNvSpPr>
          <p:nvPr>
            <p:ph type="dt" idx="1"/>
          </p:nvPr>
        </p:nvSpPr>
        <p:spPr bwMode="auto">
          <a:xfrm>
            <a:off x="3767138" y="0"/>
            <a:ext cx="2881312" cy="493713"/>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lvl1pPr algn="r" defTabSz="904521" eaLnBrk="1" hangingPunct="1">
              <a:defRPr sz="1100">
                <a:latin typeface="Verdana" pitchFamily="34" charset="0"/>
                <a:ea typeface="+mn-ea"/>
                <a:cs typeface="+mn-cs"/>
              </a:defRPr>
            </a:lvl1pPr>
          </a:lstStyle>
          <a:p>
            <a:pPr>
              <a:defRPr/>
            </a:pPr>
            <a:endParaRPr lang="de-DE"/>
          </a:p>
        </p:txBody>
      </p:sp>
      <p:sp>
        <p:nvSpPr>
          <p:cNvPr id="14340" name="Rectangle 4"/>
          <p:cNvSpPr>
            <a:spLocks noGrp="1" noRot="1" noChangeAspect="1" noChangeArrowheads="1" noTextEdit="1"/>
          </p:cNvSpPr>
          <p:nvPr>
            <p:ph type="sldImg" idx="2"/>
          </p:nvPr>
        </p:nvSpPr>
        <p:spPr bwMode="auto">
          <a:xfrm>
            <a:off x="852488" y="742950"/>
            <a:ext cx="4945062" cy="3709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1" name="Rectangle 5"/>
          <p:cNvSpPr>
            <a:spLocks noGrp="1" noChangeArrowheads="1"/>
          </p:cNvSpPr>
          <p:nvPr>
            <p:ph type="body" sz="quarter" idx="3"/>
          </p:nvPr>
        </p:nvSpPr>
        <p:spPr bwMode="auto">
          <a:xfrm>
            <a:off x="885825" y="4700588"/>
            <a:ext cx="4876800" cy="4452937"/>
          </a:xfrm>
          <a:prstGeom prst="rect">
            <a:avLst/>
          </a:prstGeom>
          <a:noFill/>
          <a:ln w="9525">
            <a:noFill/>
            <a:miter lim="800000"/>
            <a:headEnd/>
            <a:tailEnd/>
          </a:ln>
          <a:effectLst/>
        </p:spPr>
        <p:txBody>
          <a:bodyPr vert="horz" wrap="square" lIns="90436" tIns="45218" rIns="90436" bIns="45218" numCol="1" anchor="t" anchorCtr="0" compatLnSpc="1">
            <a:prstTxWarp prst="textNoShape">
              <a:avLst/>
            </a:prstTxWarp>
          </a:bodyPr>
          <a:lstStyle/>
          <a:p>
            <a:pPr lvl="0"/>
            <a:r>
              <a:rPr lang="de-DE" altLang="de-DE" noProof="0" smtClean="0"/>
              <a:t>Klicken Sie, um die Formate des Vorlagentextes zu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
        <p:nvSpPr>
          <p:cNvPr id="34822" name="Rectangle 6"/>
          <p:cNvSpPr>
            <a:spLocks noGrp="1" noChangeArrowheads="1"/>
          </p:cNvSpPr>
          <p:nvPr>
            <p:ph type="ftr" sz="quarter" idx="4"/>
          </p:nvPr>
        </p:nvSpPr>
        <p:spPr bwMode="auto">
          <a:xfrm>
            <a:off x="0" y="9402763"/>
            <a:ext cx="2881313" cy="493712"/>
          </a:xfrm>
          <a:prstGeom prst="rect">
            <a:avLst/>
          </a:prstGeom>
          <a:noFill/>
          <a:ln w="9525">
            <a:noFill/>
            <a:miter lim="800000"/>
            <a:headEnd/>
            <a:tailEnd/>
          </a:ln>
          <a:effectLst/>
        </p:spPr>
        <p:txBody>
          <a:bodyPr vert="horz" wrap="square" lIns="90436" tIns="45218" rIns="90436" bIns="45218" numCol="1" anchor="b" anchorCtr="0" compatLnSpc="1">
            <a:prstTxWarp prst="textNoShape">
              <a:avLst/>
            </a:prstTxWarp>
          </a:bodyPr>
          <a:lstStyle>
            <a:lvl1pPr defTabSz="904521" eaLnBrk="1" hangingPunct="1">
              <a:defRPr sz="1100">
                <a:latin typeface="Times New Roman" pitchFamily="18" charset="0"/>
                <a:ea typeface="+mn-ea"/>
                <a:cs typeface="+mn-cs"/>
              </a:defRPr>
            </a:lvl1pPr>
          </a:lstStyle>
          <a:p>
            <a:pPr>
              <a:defRPr/>
            </a:pPr>
            <a:endParaRPr lang="de-DE"/>
          </a:p>
        </p:txBody>
      </p:sp>
      <p:sp>
        <p:nvSpPr>
          <p:cNvPr id="34823" name="Rectangle 7"/>
          <p:cNvSpPr>
            <a:spLocks noGrp="1" noChangeArrowheads="1"/>
          </p:cNvSpPr>
          <p:nvPr>
            <p:ph type="sldNum" sz="quarter" idx="5"/>
          </p:nvPr>
        </p:nvSpPr>
        <p:spPr bwMode="auto">
          <a:xfrm>
            <a:off x="3767138" y="9402763"/>
            <a:ext cx="2881312" cy="493712"/>
          </a:xfrm>
          <a:prstGeom prst="rect">
            <a:avLst/>
          </a:prstGeom>
          <a:noFill/>
          <a:ln w="9525">
            <a:noFill/>
            <a:miter lim="800000"/>
            <a:headEnd/>
            <a:tailEnd/>
          </a:ln>
          <a:effectLst/>
        </p:spPr>
        <p:txBody>
          <a:bodyPr vert="horz" wrap="square" lIns="90436" tIns="45218" rIns="90436" bIns="45218" numCol="1" anchor="b" anchorCtr="0" compatLnSpc="1">
            <a:prstTxWarp prst="textNoShape">
              <a:avLst/>
            </a:prstTxWarp>
          </a:bodyPr>
          <a:lstStyle>
            <a:lvl1pPr algn="r" defTabSz="903288" eaLnBrk="1" hangingPunct="1">
              <a:defRPr sz="1100" smtClean="0">
                <a:latin typeface="Times New Roman" panose="02020603050405020304" pitchFamily="18" charset="0"/>
              </a:defRPr>
            </a:lvl1pPr>
          </a:lstStyle>
          <a:p>
            <a:pPr>
              <a:defRPr/>
            </a:pPr>
            <a:fld id="{22BA1CD1-1B35-4C0E-8225-E323EA381234}" type="slidenum">
              <a:rPr lang="de-DE" altLang="de-DE"/>
              <a:pPr>
                <a:defRPr/>
              </a:pPr>
              <a:t>‹Nr.›</a:t>
            </a:fld>
            <a:endParaRPr lang="de-DE" altLang="de-DE"/>
          </a:p>
        </p:txBody>
      </p:sp>
    </p:spTree>
    <p:extLst>
      <p:ext uri="{BB962C8B-B14F-4D97-AF65-F5344CB8AC3E}">
        <p14:creationId xmlns:p14="http://schemas.microsoft.com/office/powerpoint/2010/main" val="7903619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1pPr>
    <a:lvl2pPr marL="4572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2pPr>
    <a:lvl3pPr marL="9144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3pPr>
    <a:lvl4pPr marL="13716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4pPr>
    <a:lvl5pPr marL="1828800" algn="l" rtl="0" eaLnBrk="0" fontAlgn="base" hangingPunct="0">
      <a:spcBef>
        <a:spcPct val="30000"/>
      </a:spcBef>
      <a:spcAft>
        <a:spcPct val="0"/>
      </a:spcAft>
      <a:defRPr kumimoji="1" sz="1200" kern="1200">
        <a:solidFill>
          <a:schemeClr val="tx1"/>
        </a:solidFill>
        <a:latin typeface="Verdana" pitchFamily="34"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a:ln/>
        </p:spPr>
      </p:sp>
      <p:sp>
        <p:nvSpPr>
          <p:cNvPr id="1741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
        <p:nvSpPr>
          <p:cNvPr id="1741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A6227EE9-C1C1-4113-986D-06D4AB1C5A7F}" type="slidenum">
              <a:rPr lang="de-DE" altLang="de-DE">
                <a:latin typeface="Times New Roman" panose="02020603050405020304" pitchFamily="18" charset="0"/>
              </a:rPr>
              <a:pPr/>
              <a:t>1</a:t>
            </a:fld>
            <a:endParaRPr lang="de-DE" altLang="de-DE">
              <a:latin typeface="Times New Roman" panose="02020603050405020304" pitchFamily="18" charset="0"/>
            </a:endParaRPr>
          </a:p>
        </p:txBody>
      </p:sp>
    </p:spTree>
    <p:extLst>
      <p:ext uri="{BB962C8B-B14F-4D97-AF65-F5344CB8AC3E}">
        <p14:creationId xmlns:p14="http://schemas.microsoft.com/office/powerpoint/2010/main" val="4010125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a:ln/>
        </p:spPr>
      </p:sp>
      <p:sp>
        <p:nvSpPr>
          <p:cNvPr id="5632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
        <p:nvSpPr>
          <p:cNvPr id="56324"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B2FC0747-6FA6-4A01-B721-C17C228233CB}" type="slidenum">
              <a:rPr lang="de-DE" altLang="de-DE">
                <a:latin typeface="Times New Roman" panose="02020603050405020304" pitchFamily="18" charset="0"/>
              </a:rPr>
              <a:pPr/>
              <a:t>21</a:t>
            </a:fld>
            <a:endParaRPr lang="de-DE" altLang="de-DE">
              <a:latin typeface="Times New Roman" panose="02020603050405020304" pitchFamily="18" charset="0"/>
            </a:endParaRPr>
          </a:p>
        </p:txBody>
      </p:sp>
    </p:spTree>
    <p:extLst>
      <p:ext uri="{BB962C8B-B14F-4D97-AF65-F5344CB8AC3E}">
        <p14:creationId xmlns:p14="http://schemas.microsoft.com/office/powerpoint/2010/main" val="2449695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lienbildplatzhalter 1"/>
          <p:cNvSpPr>
            <a:spLocks noGrp="1" noRot="1" noChangeAspect="1" noTextEdit="1"/>
          </p:cNvSpPr>
          <p:nvPr>
            <p:ph type="sldImg"/>
          </p:nvPr>
        </p:nvSpPr>
        <p:spPr>
          <a:ln/>
        </p:spPr>
      </p:sp>
      <p:sp>
        <p:nvSpPr>
          <p:cNvPr id="6349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buFontTx/>
              <a:buChar char="-"/>
            </a:pPr>
            <a:r>
              <a:rPr lang="en-US" altLang="de-DE" dirty="0" smtClean="0">
                <a:sym typeface="Wingdings" panose="05000000000000000000" pitchFamily="2" charset="2"/>
              </a:rPr>
              <a:t>Local content requirement: increase of requires share over time + depends on available capacity of local businesses </a:t>
            </a:r>
            <a:endParaRPr lang="en-US" altLang="de-DE" dirty="0" smtClean="0"/>
          </a:p>
          <a:p>
            <a:pPr lvl="1">
              <a:buFontTx/>
              <a:buChar char="-"/>
            </a:pPr>
            <a:r>
              <a:rPr lang="en-US" altLang="de-DE" dirty="0" smtClean="0"/>
              <a:t>Over-supply of planned projects (developed for the FIT scheme that never went into action) </a:t>
            </a:r>
            <a:r>
              <a:rPr lang="en-US" altLang="de-DE" dirty="0" smtClean="0">
                <a:sym typeface="Wingdings" panose="05000000000000000000" pitchFamily="2" charset="2"/>
              </a:rPr>
              <a:t> long project pipeline</a:t>
            </a:r>
          </a:p>
          <a:p>
            <a:endParaRPr lang="en-US" altLang="de-DE" dirty="0" smtClean="0">
              <a:sym typeface="Wingdings" panose="05000000000000000000" pitchFamily="2" charset="2"/>
            </a:endParaRPr>
          </a:p>
          <a:p>
            <a:r>
              <a:rPr lang="en-US" altLang="de-DE" dirty="0" smtClean="0">
                <a:sym typeface="Wingdings" panose="05000000000000000000" pitchFamily="2" charset="2"/>
              </a:rPr>
              <a:t> </a:t>
            </a:r>
            <a:r>
              <a:rPr lang="en-US" altLang="de-DE" dirty="0" err="1" smtClean="0">
                <a:sym typeface="Wingdings" panose="05000000000000000000" pitchFamily="2" charset="2"/>
              </a:rPr>
              <a:t>Beispiel</a:t>
            </a:r>
            <a:r>
              <a:rPr lang="en-US" altLang="de-DE" dirty="0" smtClean="0">
                <a:sym typeface="Wingdings" panose="05000000000000000000" pitchFamily="2" charset="2"/>
              </a:rPr>
              <a:t> </a:t>
            </a:r>
            <a:r>
              <a:rPr lang="en-US" altLang="de-DE" dirty="0" err="1" smtClean="0">
                <a:sym typeface="Wingdings" panose="05000000000000000000" pitchFamily="2" charset="2"/>
              </a:rPr>
              <a:t>für</a:t>
            </a:r>
            <a:r>
              <a:rPr lang="en-US" altLang="de-DE" dirty="0" smtClean="0">
                <a:sym typeface="Wingdings" panose="05000000000000000000" pitchFamily="2" charset="2"/>
              </a:rPr>
              <a:t> </a:t>
            </a:r>
            <a:r>
              <a:rPr lang="en-US" altLang="en-US" dirty="0" smtClean="0">
                <a:sym typeface="Wingdings" panose="05000000000000000000" pitchFamily="2" charset="2"/>
              </a:rPr>
              <a:t>“</a:t>
            </a:r>
            <a:r>
              <a:rPr lang="en-US" altLang="de-DE" dirty="0" smtClean="0">
                <a:sym typeface="Wingdings" panose="05000000000000000000" pitchFamily="2" charset="2"/>
              </a:rPr>
              <a:t>support schemes</a:t>
            </a:r>
            <a:r>
              <a:rPr lang="en-US" altLang="en-US" dirty="0" smtClean="0">
                <a:sym typeface="Wingdings" panose="05000000000000000000" pitchFamily="2" charset="2"/>
              </a:rPr>
              <a:t>”</a:t>
            </a:r>
            <a:r>
              <a:rPr lang="en-US" altLang="de-DE" dirty="0" smtClean="0">
                <a:sym typeface="Wingdings" panose="05000000000000000000" pitchFamily="2" charset="2"/>
              </a:rPr>
              <a:t> (</a:t>
            </a:r>
            <a:r>
              <a:rPr lang="en-US" altLang="de-DE" dirty="0" err="1" smtClean="0">
                <a:sym typeface="Wingdings" panose="05000000000000000000" pitchFamily="2" charset="2"/>
              </a:rPr>
              <a:t>Zuordnung</a:t>
            </a:r>
            <a:r>
              <a:rPr lang="en-US" altLang="de-DE" dirty="0" smtClean="0">
                <a:sym typeface="Wingdings" panose="05000000000000000000" pitchFamily="2" charset="2"/>
              </a:rPr>
              <a:t> </a:t>
            </a:r>
            <a:r>
              <a:rPr lang="en-US" altLang="de-DE" dirty="0" err="1" smtClean="0">
                <a:sym typeface="Wingdings" panose="05000000000000000000" pitchFamily="2" charset="2"/>
              </a:rPr>
              <a:t>zu</a:t>
            </a:r>
            <a:r>
              <a:rPr lang="en-US" altLang="de-DE" dirty="0" smtClean="0">
                <a:sym typeface="Wingdings" panose="05000000000000000000" pitchFamily="2" charset="2"/>
              </a:rPr>
              <a:t> </a:t>
            </a:r>
            <a:r>
              <a:rPr lang="en-US" altLang="de-DE" dirty="0" err="1" smtClean="0">
                <a:sym typeface="Wingdings" panose="05000000000000000000" pitchFamily="2" charset="2"/>
              </a:rPr>
              <a:t>Karolins</a:t>
            </a:r>
            <a:r>
              <a:rPr lang="en-US" altLang="de-DE" dirty="0" smtClean="0">
                <a:sym typeface="Wingdings" panose="05000000000000000000" pitchFamily="2" charset="2"/>
              </a:rPr>
              <a:t> F8)</a:t>
            </a:r>
            <a:endParaRPr lang="en-US" altLang="de-DE" dirty="0" smtClean="0"/>
          </a:p>
        </p:txBody>
      </p:sp>
      <p:sp>
        <p:nvSpPr>
          <p:cNvPr id="6349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14B136C0-38D4-41C4-A109-3559CFCAED7C}" type="slidenum">
              <a:rPr lang="de-DE" altLang="de-DE">
                <a:latin typeface="Times New Roman" panose="02020603050405020304" pitchFamily="18" charset="0"/>
              </a:rPr>
              <a:pPr/>
              <a:t>27</a:t>
            </a:fld>
            <a:endParaRPr lang="de-DE" altLang="de-DE">
              <a:latin typeface="Times New Roman" panose="02020603050405020304" pitchFamily="18" charset="0"/>
            </a:endParaRPr>
          </a:p>
        </p:txBody>
      </p:sp>
    </p:spTree>
    <p:extLst>
      <p:ext uri="{BB962C8B-B14F-4D97-AF65-F5344CB8AC3E}">
        <p14:creationId xmlns:p14="http://schemas.microsoft.com/office/powerpoint/2010/main" val="1704806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lienbildplatzhalter 1"/>
          <p:cNvSpPr>
            <a:spLocks noGrp="1" noRot="1" noChangeAspect="1" noTextEdit="1"/>
          </p:cNvSpPr>
          <p:nvPr>
            <p:ph type="sldImg"/>
          </p:nvPr>
        </p:nvSpPr>
        <p:spPr>
          <a:ln/>
        </p:spPr>
      </p:sp>
      <p:sp>
        <p:nvSpPr>
          <p:cNvPr id="6553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smtClean="0">
                <a:sym typeface="Wingdings" panose="05000000000000000000" pitchFamily="2" charset="2"/>
              </a:rPr>
              <a:t> Beispiel für </a:t>
            </a:r>
            <a:r>
              <a:rPr lang="en-US" altLang="en-US" smtClean="0">
                <a:sym typeface="Wingdings" panose="05000000000000000000" pitchFamily="2" charset="2"/>
              </a:rPr>
              <a:t>“</a:t>
            </a:r>
            <a:r>
              <a:rPr lang="en-US" altLang="de-DE" smtClean="0">
                <a:sym typeface="Wingdings" panose="05000000000000000000" pitchFamily="2" charset="2"/>
              </a:rPr>
              <a:t>Supporting the Energy Transformation</a:t>
            </a:r>
            <a:r>
              <a:rPr lang="en-US" altLang="en-US" smtClean="0">
                <a:sym typeface="Wingdings" panose="05000000000000000000" pitchFamily="2" charset="2"/>
              </a:rPr>
              <a:t>”</a:t>
            </a:r>
            <a:r>
              <a:rPr lang="en-US" altLang="de-DE" smtClean="0">
                <a:sym typeface="Wingdings" panose="05000000000000000000" pitchFamily="2" charset="2"/>
              </a:rPr>
              <a:t> (Zuordnung zu Karolins F9)</a:t>
            </a:r>
            <a:endParaRPr lang="en-US" altLang="de-DE" smtClean="0"/>
          </a:p>
          <a:p>
            <a:r>
              <a:rPr lang="en-US" altLang="de-DE" smtClean="0"/>
              <a:t/>
            </a:r>
            <a:br>
              <a:rPr lang="en-US" altLang="de-DE" smtClean="0"/>
            </a:br>
            <a:r>
              <a:rPr lang="en-US" altLang="de-DE" smtClean="0"/>
              <a:t/>
            </a:r>
            <a:br>
              <a:rPr lang="en-US" altLang="de-DE" smtClean="0"/>
            </a:br>
            <a:r>
              <a:rPr lang="en-US" altLang="de-DE" smtClean="0"/>
              <a:t>Core message: Former integrated state monopoly was broken up into independent publically-owned businesses. Transmission shall remain in public ownership by </a:t>
            </a:r>
            <a:r>
              <a:rPr lang="en-GB" altLang="de-DE" smtClean="0"/>
              <a:t>TEİAŞ</a:t>
            </a:r>
            <a:r>
              <a:rPr lang="en-US" altLang="de-DE" smtClean="0"/>
              <a:t>. EMRA (state Agency) oversees all action by </a:t>
            </a:r>
            <a:r>
              <a:rPr lang="en-GB" altLang="de-DE" smtClean="0"/>
              <a:t>TEİAŞ</a:t>
            </a:r>
            <a:r>
              <a:rPr lang="en-US" altLang="de-DE" smtClean="0"/>
              <a:t> to ensure grid access</a:t>
            </a:r>
            <a:br>
              <a:rPr lang="en-US" altLang="de-DE" smtClean="0"/>
            </a:br>
            <a:r>
              <a:rPr lang="en-US" altLang="de-DE" smtClean="0"/>
              <a:t/>
            </a:r>
            <a:br>
              <a:rPr lang="en-US" altLang="de-DE" smtClean="0"/>
            </a:br>
            <a:endParaRPr lang="en-US" altLang="de-DE" smtClean="0"/>
          </a:p>
          <a:p>
            <a:r>
              <a:rPr lang="en-GB" altLang="de-DE" smtClean="0"/>
              <a:t>The liberalization of the Turkish Electricity market was started in 1998, but is a still on-going process. The liberalization set up four companies as joint stock companies in public ownership that took over one aspect of the work of the former state monopolist: the Turkish Electricity Transmission Co. (TEİAŞ), Turkish Electricity Distribution Co. (TEDAŞ), Turkish Electricity Generation Co. (EÜAŞ) and Turkish Electricity Contracting and Trading Co. (TETAŞ). The latter two shall be completely privatized a part of the electricity sector reform strategy while TEİAŞ and TETAŞ shall remain in public control since they play an important role today in implementing renewable energy policy: they manage access to the national electricity grid and buy up renewable energy. The companies are still attached to the Ministry for Energy and Natural Resources.</a:t>
            </a:r>
            <a:endParaRPr lang="en-US" altLang="de-DE" smtClean="0"/>
          </a:p>
        </p:txBody>
      </p:sp>
      <p:sp>
        <p:nvSpPr>
          <p:cNvPr id="6554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3751F7B5-B538-43CD-86B8-1A3C16A5DCB4}" type="slidenum">
              <a:rPr lang="de-DE" altLang="de-DE">
                <a:latin typeface="Times New Roman" panose="02020603050405020304" pitchFamily="18" charset="0"/>
              </a:rPr>
              <a:pPr/>
              <a:t>28</a:t>
            </a:fld>
            <a:endParaRPr lang="de-DE" altLang="de-DE">
              <a:latin typeface="Times New Roman" panose="02020603050405020304" pitchFamily="18" charset="0"/>
            </a:endParaRPr>
          </a:p>
        </p:txBody>
      </p:sp>
    </p:spTree>
    <p:extLst>
      <p:ext uri="{BB962C8B-B14F-4D97-AF65-F5344CB8AC3E}">
        <p14:creationId xmlns:p14="http://schemas.microsoft.com/office/powerpoint/2010/main" val="583483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lienbildplatzhalter 1"/>
          <p:cNvSpPr>
            <a:spLocks noGrp="1" noRot="1" noChangeAspect="1" noTextEdit="1"/>
          </p:cNvSpPr>
          <p:nvPr>
            <p:ph type="sldImg"/>
          </p:nvPr>
        </p:nvSpPr>
        <p:spPr>
          <a:ln/>
        </p:spPr>
      </p:sp>
      <p:sp>
        <p:nvSpPr>
          <p:cNvPr id="6758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r>
              <a:rPr lang="en-US" altLang="de-DE" smtClean="0">
                <a:sym typeface="Wingdings" panose="05000000000000000000" pitchFamily="2" charset="2"/>
              </a:rPr>
              <a:t> Beispiel für </a:t>
            </a:r>
            <a:r>
              <a:rPr lang="en-US" altLang="en-US" smtClean="0">
                <a:sym typeface="Wingdings" panose="05000000000000000000" pitchFamily="2" charset="2"/>
              </a:rPr>
              <a:t>“</a:t>
            </a:r>
            <a:r>
              <a:rPr lang="en-US" altLang="de-DE" smtClean="0">
                <a:sym typeface="Wingdings" panose="05000000000000000000" pitchFamily="2" charset="2"/>
              </a:rPr>
              <a:t>Supporting the Energy Transformation</a:t>
            </a:r>
            <a:r>
              <a:rPr lang="en-US" altLang="en-US" smtClean="0">
                <a:sym typeface="Wingdings" panose="05000000000000000000" pitchFamily="2" charset="2"/>
              </a:rPr>
              <a:t>”</a:t>
            </a:r>
            <a:r>
              <a:rPr lang="en-US" altLang="de-DE" smtClean="0">
                <a:sym typeface="Wingdings" panose="05000000000000000000" pitchFamily="2" charset="2"/>
              </a:rPr>
              <a:t> (Zuordnung zu Karolins F9)</a:t>
            </a:r>
            <a:endParaRPr lang="en-US" altLang="de-DE" smtClean="0"/>
          </a:p>
          <a:p>
            <a:pPr marL="0" lvl="1"/>
            <a:endParaRPr lang="en-CA" altLang="de-DE" smtClean="0"/>
          </a:p>
          <a:p>
            <a:pPr marL="0" lvl="1"/>
            <a:r>
              <a:rPr lang="en-CA" altLang="de-DE" smtClean="0"/>
              <a:t>ZU: </a:t>
            </a:r>
            <a:r>
              <a:rPr lang="en-CA" altLang="en-US" smtClean="0"/>
              <a:t>“</a:t>
            </a:r>
            <a:r>
              <a:rPr lang="en-CA" altLang="de-DE" smtClean="0"/>
              <a:t>(NB: reform is currently under way)</a:t>
            </a:r>
            <a:r>
              <a:rPr lang="en-CA" altLang="en-US" smtClean="0"/>
              <a:t>”</a:t>
            </a:r>
            <a:endParaRPr lang="en-CA" altLang="de-DE" smtClean="0"/>
          </a:p>
          <a:p>
            <a:r>
              <a:rPr lang="en-CA" altLang="de-DE" smtClean="0">
                <a:sym typeface="Wingdings" panose="05000000000000000000" pitchFamily="2" charset="2"/>
              </a:rPr>
              <a:t> Ich finde es wichtig darauf zu verweisen, dass dieser Prozess gerade eben läuft</a:t>
            </a:r>
            <a:endParaRPr lang="en-US" altLang="de-DE" smtClean="0"/>
          </a:p>
        </p:txBody>
      </p:sp>
      <p:sp>
        <p:nvSpPr>
          <p:cNvPr id="67588"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68C330CB-5FF9-41C5-AABF-3BCEA78A87A4}" type="slidenum">
              <a:rPr lang="de-DE" altLang="de-DE">
                <a:latin typeface="Times New Roman" panose="02020603050405020304" pitchFamily="18" charset="0"/>
              </a:rPr>
              <a:pPr/>
              <a:t>29</a:t>
            </a:fld>
            <a:endParaRPr lang="de-DE" altLang="de-DE">
              <a:latin typeface="Times New Roman" panose="02020603050405020304" pitchFamily="18" charset="0"/>
            </a:endParaRPr>
          </a:p>
        </p:txBody>
      </p:sp>
    </p:spTree>
    <p:extLst>
      <p:ext uri="{BB962C8B-B14F-4D97-AF65-F5344CB8AC3E}">
        <p14:creationId xmlns:p14="http://schemas.microsoft.com/office/powerpoint/2010/main" val="1199172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lienbildplatzhalter 1"/>
          <p:cNvSpPr>
            <a:spLocks noGrp="1" noRot="1" noChangeAspect="1" noTextEdit="1"/>
          </p:cNvSpPr>
          <p:nvPr>
            <p:ph type="sldImg"/>
          </p:nvPr>
        </p:nvSpPr>
        <p:spPr>
          <a:ln/>
        </p:spPr>
      </p:sp>
      <p:sp>
        <p:nvSpPr>
          <p:cNvPr id="6963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Wingdings" panose="05000000000000000000" pitchFamily="2" charset="2"/>
              <a:buChar char="à"/>
            </a:pPr>
            <a:r>
              <a:rPr lang="en-US" altLang="de-DE" smtClean="0">
                <a:sym typeface="Wingdings" panose="05000000000000000000" pitchFamily="2" charset="2"/>
              </a:rPr>
              <a:t>Beispiel für </a:t>
            </a:r>
            <a:r>
              <a:rPr lang="en-US" altLang="en-US" smtClean="0">
                <a:sym typeface="Wingdings" panose="05000000000000000000" pitchFamily="2" charset="2"/>
              </a:rPr>
              <a:t>“</a:t>
            </a:r>
            <a:r>
              <a:rPr lang="en-US" altLang="de-DE" smtClean="0">
                <a:sym typeface="Wingdings" panose="05000000000000000000" pitchFamily="2" charset="2"/>
              </a:rPr>
              <a:t>Energy Efficiency</a:t>
            </a:r>
            <a:r>
              <a:rPr lang="en-US" altLang="en-US" smtClean="0">
                <a:sym typeface="Wingdings" panose="05000000000000000000" pitchFamily="2" charset="2"/>
              </a:rPr>
              <a:t>”</a:t>
            </a:r>
            <a:r>
              <a:rPr lang="en-US" altLang="de-DE" smtClean="0">
                <a:sym typeface="Wingdings" panose="05000000000000000000" pitchFamily="2" charset="2"/>
              </a:rPr>
              <a:t> (Zuordnung zu Karolins F10) </a:t>
            </a:r>
            <a:endParaRPr lang="en-US" altLang="de-DE" smtClean="0"/>
          </a:p>
        </p:txBody>
      </p:sp>
      <p:sp>
        <p:nvSpPr>
          <p:cNvPr id="6963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0009E028-BCF3-4D9F-8C9E-6253D868EE88}" type="slidenum">
              <a:rPr lang="de-DE" altLang="de-DE">
                <a:latin typeface="Times New Roman" panose="02020603050405020304" pitchFamily="18" charset="0"/>
              </a:rPr>
              <a:pPr/>
              <a:t>30</a:t>
            </a:fld>
            <a:endParaRPr lang="de-DE" altLang="de-DE">
              <a:latin typeface="Times New Roman" panose="02020603050405020304" pitchFamily="18" charset="0"/>
            </a:endParaRPr>
          </a:p>
        </p:txBody>
      </p:sp>
    </p:spTree>
    <p:extLst>
      <p:ext uri="{BB962C8B-B14F-4D97-AF65-F5344CB8AC3E}">
        <p14:creationId xmlns:p14="http://schemas.microsoft.com/office/powerpoint/2010/main" val="2529458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lienbildplatzhalter 1"/>
          <p:cNvSpPr>
            <a:spLocks noGrp="1" noRot="1" noChangeAspect="1" noTextEdit="1"/>
          </p:cNvSpPr>
          <p:nvPr>
            <p:ph type="sldImg"/>
          </p:nvPr>
        </p:nvSpPr>
        <p:spPr>
          <a:ln/>
        </p:spPr>
      </p:sp>
      <p:sp>
        <p:nvSpPr>
          <p:cNvPr id="2560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
        <p:nvSpPr>
          <p:cNvPr id="25604"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0D61A6B3-3A3B-460F-B7DA-02BF52DF21FB}" type="slidenum">
              <a:rPr lang="de-DE" altLang="de-DE">
                <a:latin typeface="Times New Roman" panose="02020603050405020304" pitchFamily="18" charset="0"/>
              </a:rPr>
              <a:pPr/>
              <a:t>6</a:t>
            </a:fld>
            <a:endParaRPr lang="de-DE" altLang="de-DE">
              <a:latin typeface="Times New Roman" panose="02020603050405020304" pitchFamily="18" charset="0"/>
            </a:endParaRPr>
          </a:p>
        </p:txBody>
      </p:sp>
    </p:spTree>
    <p:extLst>
      <p:ext uri="{BB962C8B-B14F-4D97-AF65-F5344CB8AC3E}">
        <p14:creationId xmlns:p14="http://schemas.microsoft.com/office/powerpoint/2010/main" val="52936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a:ln/>
        </p:spPr>
      </p:sp>
      <p:sp>
        <p:nvSpPr>
          <p:cNvPr id="2969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smtClean="0"/>
              <a:t>Siehe separate Excel-Datei</a:t>
            </a:r>
          </a:p>
        </p:txBody>
      </p:sp>
      <p:sp>
        <p:nvSpPr>
          <p:cNvPr id="2970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A0C708C7-FA59-41F1-8F59-472A5FEEDA87}" type="slidenum">
              <a:rPr lang="de-DE" altLang="de-DE">
                <a:latin typeface="Times New Roman" panose="02020603050405020304" pitchFamily="18" charset="0"/>
              </a:rPr>
              <a:pPr/>
              <a:t>9</a:t>
            </a:fld>
            <a:endParaRPr lang="de-DE" altLang="de-DE">
              <a:latin typeface="Times New Roman" panose="02020603050405020304" pitchFamily="18" charset="0"/>
            </a:endParaRPr>
          </a:p>
        </p:txBody>
      </p:sp>
    </p:spTree>
    <p:extLst>
      <p:ext uri="{BB962C8B-B14F-4D97-AF65-F5344CB8AC3E}">
        <p14:creationId xmlns:p14="http://schemas.microsoft.com/office/powerpoint/2010/main" val="2719889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a:ln/>
        </p:spPr>
      </p:sp>
      <p:sp>
        <p:nvSpPr>
          <p:cNvPr id="3379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
        <p:nvSpPr>
          <p:cNvPr id="3379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F42F0A59-52D5-445D-8416-114DE6016FA5}" type="slidenum">
              <a:rPr lang="de-DE" altLang="de-DE">
                <a:latin typeface="Times New Roman" panose="02020603050405020304" pitchFamily="18" charset="0"/>
              </a:rPr>
              <a:pPr/>
              <a:t>10</a:t>
            </a:fld>
            <a:endParaRPr lang="de-DE" altLang="de-DE">
              <a:latin typeface="Times New Roman" panose="02020603050405020304" pitchFamily="18" charset="0"/>
            </a:endParaRPr>
          </a:p>
        </p:txBody>
      </p:sp>
    </p:spTree>
    <p:extLst>
      <p:ext uri="{BB962C8B-B14F-4D97-AF65-F5344CB8AC3E}">
        <p14:creationId xmlns:p14="http://schemas.microsoft.com/office/powerpoint/2010/main" val="268417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a:ln/>
        </p:spPr>
      </p:sp>
      <p:sp>
        <p:nvSpPr>
          <p:cNvPr id="450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anose="05000000000000000000" pitchFamily="2" charset="2"/>
              <a:buNone/>
            </a:pPr>
            <a:r>
              <a:rPr lang="en-US" altLang="de-DE" dirty="0" smtClean="0">
                <a:sym typeface="Wingdings" panose="05000000000000000000" pitchFamily="2" charset="2"/>
              </a:rPr>
              <a:t>Data: based on IRENA Resource Gateway</a:t>
            </a:r>
            <a:br>
              <a:rPr lang="en-US" altLang="de-DE" dirty="0" smtClean="0">
                <a:sym typeface="Wingdings" panose="05000000000000000000" pitchFamily="2" charset="2"/>
              </a:rPr>
            </a:br>
            <a:r>
              <a:rPr lang="en-US" altLang="de-DE" dirty="0" smtClean="0">
                <a:sym typeface="Wingdings" panose="05000000000000000000" pitchFamily="2" charset="2"/>
              </a:rPr>
              <a:t/>
            </a:r>
            <a:br>
              <a:rPr lang="en-US" altLang="de-DE" dirty="0" smtClean="0">
                <a:sym typeface="Wingdings" panose="05000000000000000000" pitchFamily="2" charset="2"/>
              </a:rPr>
            </a:br>
            <a:r>
              <a:rPr lang="en-US" altLang="de-DE" dirty="0" smtClean="0">
                <a:sym typeface="Wingdings" panose="05000000000000000000" pitchFamily="2" charset="2"/>
              </a:rPr>
              <a:t/>
            </a:r>
            <a:br>
              <a:rPr lang="en-US" altLang="de-DE" dirty="0" smtClean="0">
                <a:sym typeface="Wingdings" panose="05000000000000000000" pitchFamily="2" charset="2"/>
              </a:rPr>
            </a:br>
            <a:r>
              <a:rPr lang="en-US" altLang="de-DE" dirty="0" smtClean="0">
                <a:sym typeface="Wingdings" panose="05000000000000000000" pitchFamily="2" charset="2"/>
              </a:rPr>
              <a:t>Jobs: </a:t>
            </a:r>
            <a:r>
              <a:rPr lang="en-US" altLang="de-DE" dirty="0" err="1" smtClean="0">
                <a:sym typeface="Wingdings" panose="05000000000000000000" pitchFamily="2" charset="2"/>
              </a:rPr>
              <a:t>Selbst</a:t>
            </a:r>
            <a:r>
              <a:rPr lang="en-US" altLang="de-DE" dirty="0" smtClean="0">
                <a:sym typeface="Wingdings" panose="05000000000000000000" pitchFamily="2" charset="2"/>
              </a:rPr>
              <a:t> IRENA hat </a:t>
            </a:r>
            <a:r>
              <a:rPr lang="en-US" altLang="de-DE" dirty="0" err="1" smtClean="0">
                <a:sym typeface="Wingdings" panose="05000000000000000000" pitchFamily="2" charset="2"/>
              </a:rPr>
              <a:t>keinerlei</a:t>
            </a:r>
            <a:r>
              <a:rPr lang="en-US" altLang="de-DE" dirty="0" smtClean="0">
                <a:sym typeface="Wingdings" panose="05000000000000000000" pitchFamily="2" charset="2"/>
              </a:rPr>
              <a:t> </a:t>
            </a:r>
            <a:r>
              <a:rPr lang="en-US" altLang="de-DE" dirty="0" err="1" smtClean="0">
                <a:sym typeface="Wingdings" panose="05000000000000000000" pitchFamily="2" charset="2"/>
              </a:rPr>
              <a:t>Zahlen</a:t>
            </a:r>
            <a:r>
              <a:rPr lang="en-US" altLang="de-DE" dirty="0" smtClean="0">
                <a:sym typeface="Wingdings" panose="05000000000000000000" pitchFamily="2" charset="2"/>
              </a:rPr>
              <a:t> </a:t>
            </a:r>
            <a:r>
              <a:rPr lang="en-US" altLang="de-DE" dirty="0" err="1" smtClean="0">
                <a:sym typeface="Wingdings" panose="05000000000000000000" pitchFamily="2" charset="2"/>
              </a:rPr>
              <a:t>zu</a:t>
            </a:r>
            <a:r>
              <a:rPr lang="en-US" altLang="de-DE" dirty="0" smtClean="0">
                <a:sym typeface="Wingdings" panose="05000000000000000000" pitchFamily="2" charset="2"/>
              </a:rPr>
              <a:t> wind power employment (</a:t>
            </a:r>
            <a:r>
              <a:rPr lang="en-US" altLang="de-DE" dirty="0" err="1" smtClean="0">
                <a:sym typeface="Wingdings" panose="05000000000000000000" pitchFamily="2" charset="2"/>
              </a:rPr>
              <a:t>siehe</a:t>
            </a:r>
            <a:r>
              <a:rPr lang="en-US" altLang="de-DE" dirty="0" smtClean="0">
                <a:sym typeface="Wingdings" panose="05000000000000000000" pitchFamily="2" charset="2"/>
              </a:rPr>
              <a:t> https://public.tableausoftware.com/views/IRENAREsourceRenewableEnergyEmployment/RenewableEnergyEmployment?:embed=y&amp;:showVizHome=no)</a:t>
            </a:r>
          </a:p>
          <a:p>
            <a:pPr>
              <a:buFont typeface="Wingdings" panose="05000000000000000000" pitchFamily="2" charset="2"/>
              <a:buNone/>
            </a:pPr>
            <a:endParaRPr lang="en-US" altLang="de-DE" dirty="0" smtClean="0">
              <a:sym typeface="Wingdings" panose="05000000000000000000" pitchFamily="2" charset="2"/>
            </a:endParaRPr>
          </a:p>
          <a:p>
            <a:pPr>
              <a:buFont typeface="Wingdings" panose="05000000000000000000" pitchFamily="2" charset="2"/>
              <a:buNone/>
            </a:pPr>
            <a:r>
              <a:rPr lang="en-US" altLang="de-DE" dirty="0" smtClean="0">
                <a:sym typeface="Wingdings" panose="05000000000000000000" pitchFamily="2" charset="2"/>
              </a:rPr>
              <a:t>IRENA hat </a:t>
            </a:r>
            <a:r>
              <a:rPr lang="en-US" altLang="de-DE" dirty="0" err="1" smtClean="0">
                <a:sym typeface="Wingdings" panose="05000000000000000000" pitchFamily="2" charset="2"/>
              </a:rPr>
              <a:t>eine</a:t>
            </a:r>
            <a:r>
              <a:rPr lang="en-US" altLang="de-DE" dirty="0" smtClean="0">
                <a:sym typeface="Wingdings" panose="05000000000000000000" pitchFamily="2" charset="2"/>
              </a:rPr>
              <a:t> </a:t>
            </a:r>
            <a:r>
              <a:rPr lang="en-US" altLang="de-DE" dirty="0" err="1" smtClean="0">
                <a:sym typeface="Wingdings" panose="05000000000000000000" pitchFamily="2" charset="2"/>
              </a:rPr>
              <a:t>Zahl</a:t>
            </a:r>
            <a:r>
              <a:rPr lang="en-US" altLang="de-DE" dirty="0" smtClean="0">
                <a:sym typeface="Wingdings" panose="05000000000000000000" pitchFamily="2" charset="2"/>
              </a:rPr>
              <a:t> </a:t>
            </a:r>
            <a:r>
              <a:rPr lang="en-US" altLang="de-DE" dirty="0" err="1" smtClean="0">
                <a:sym typeface="Wingdings" panose="05000000000000000000" pitchFamily="2" charset="2"/>
              </a:rPr>
              <a:t>zu</a:t>
            </a:r>
            <a:r>
              <a:rPr lang="en-US" altLang="de-DE" dirty="0" smtClean="0">
                <a:sym typeface="Wingdings" panose="05000000000000000000" pitchFamily="2" charset="2"/>
              </a:rPr>
              <a:t> PV employment: 400 (2013)</a:t>
            </a:r>
          </a:p>
          <a:p>
            <a:pPr>
              <a:buFont typeface="Wingdings" panose="05000000000000000000" pitchFamily="2" charset="2"/>
              <a:buNone/>
            </a:pPr>
            <a:r>
              <a:rPr lang="en-US" altLang="de-DE" dirty="0" err="1" smtClean="0">
                <a:sym typeface="Wingdings" panose="05000000000000000000" pitchFamily="2" charset="2"/>
              </a:rPr>
              <a:t>Im</a:t>
            </a:r>
            <a:r>
              <a:rPr lang="en-US" altLang="de-DE" dirty="0" smtClean="0">
                <a:sym typeface="Wingdings" panose="05000000000000000000" pitchFamily="2" charset="2"/>
              </a:rPr>
              <a:t> Text </a:t>
            </a:r>
            <a:r>
              <a:rPr lang="en-US" altLang="de-DE" dirty="0" err="1" smtClean="0">
                <a:sym typeface="Wingdings" panose="05000000000000000000" pitchFamily="2" charset="2"/>
              </a:rPr>
              <a:t>wird</a:t>
            </a:r>
            <a:r>
              <a:rPr lang="en-US" altLang="de-DE" dirty="0" smtClean="0">
                <a:sym typeface="Wingdings" panose="05000000000000000000" pitchFamily="2" charset="2"/>
              </a:rPr>
              <a:t> auf </a:t>
            </a:r>
            <a:r>
              <a:rPr lang="en-US" altLang="de-DE" dirty="0" err="1" smtClean="0">
                <a:sym typeface="Wingdings" panose="05000000000000000000" pitchFamily="2" charset="2"/>
              </a:rPr>
              <a:t>eine</a:t>
            </a:r>
            <a:r>
              <a:rPr lang="en-US" altLang="de-DE" dirty="0" smtClean="0">
                <a:sym typeface="Wingdings" panose="05000000000000000000" pitchFamily="2" charset="2"/>
              </a:rPr>
              <a:t> </a:t>
            </a:r>
            <a:r>
              <a:rPr lang="en-US" altLang="de-DE" dirty="0" err="1" smtClean="0">
                <a:sym typeface="Wingdings" panose="05000000000000000000" pitchFamily="2" charset="2"/>
              </a:rPr>
              <a:t>Schätzung</a:t>
            </a:r>
            <a:r>
              <a:rPr lang="en-US" altLang="de-DE" dirty="0" smtClean="0">
                <a:sym typeface="Wingdings" panose="05000000000000000000" pitchFamily="2" charset="2"/>
              </a:rPr>
              <a:t> der European Wind Energy Association </a:t>
            </a:r>
            <a:r>
              <a:rPr lang="en-US" altLang="de-DE" dirty="0" err="1" smtClean="0">
                <a:sym typeface="Wingdings" panose="05000000000000000000" pitchFamily="2" charset="2"/>
              </a:rPr>
              <a:t>verwiesen</a:t>
            </a:r>
            <a:r>
              <a:rPr lang="en-US" altLang="de-DE" dirty="0" smtClean="0">
                <a:sym typeface="Wingdings" panose="05000000000000000000" pitchFamily="2" charset="2"/>
              </a:rPr>
              <a:t>: 81.200 jobs in wind power in der </a:t>
            </a:r>
            <a:r>
              <a:rPr lang="en-US" altLang="de-DE" dirty="0" err="1" smtClean="0">
                <a:sym typeface="Wingdings" panose="05000000000000000000" pitchFamily="2" charset="2"/>
              </a:rPr>
              <a:t>Türkei</a:t>
            </a:r>
            <a:r>
              <a:rPr lang="en-US" altLang="de-DE" dirty="0" smtClean="0">
                <a:sym typeface="Wingdings" panose="05000000000000000000" pitchFamily="2" charset="2"/>
              </a:rPr>
              <a:t> </a:t>
            </a:r>
            <a:r>
              <a:rPr lang="en-US" altLang="de-DE" dirty="0" err="1" smtClean="0">
                <a:sym typeface="Wingdings" panose="05000000000000000000" pitchFamily="2" charset="2"/>
              </a:rPr>
              <a:t>bis</a:t>
            </a:r>
            <a:r>
              <a:rPr lang="en-US" altLang="de-DE" dirty="0" smtClean="0">
                <a:sym typeface="Wingdings" panose="05000000000000000000" pitchFamily="2" charset="2"/>
              </a:rPr>
              <a:t> </a:t>
            </a:r>
            <a:r>
              <a:rPr lang="en-US" altLang="de-DE" dirty="0" err="1" smtClean="0">
                <a:sym typeface="Wingdings" panose="05000000000000000000" pitchFamily="2" charset="2"/>
              </a:rPr>
              <a:t>Ende</a:t>
            </a:r>
            <a:r>
              <a:rPr lang="en-US" altLang="de-DE" dirty="0" smtClean="0">
                <a:sym typeface="Wingdings" panose="05000000000000000000" pitchFamily="2" charset="2"/>
              </a:rPr>
              <a:t> 2011. </a:t>
            </a:r>
          </a:p>
          <a:p>
            <a:pPr>
              <a:buFont typeface="Wingdings" panose="05000000000000000000" pitchFamily="2" charset="2"/>
              <a:buNone/>
            </a:pPr>
            <a:r>
              <a:rPr lang="en-US" altLang="de-DE" dirty="0" err="1" smtClean="0">
                <a:sym typeface="Wingdings" panose="05000000000000000000" pitchFamily="2" charset="2"/>
              </a:rPr>
              <a:t>Zu</a:t>
            </a:r>
            <a:r>
              <a:rPr lang="en-US" altLang="de-DE" dirty="0" smtClean="0">
                <a:sym typeface="Wingdings" panose="05000000000000000000" pitchFamily="2" charset="2"/>
              </a:rPr>
              <a:t> </a:t>
            </a:r>
            <a:r>
              <a:rPr lang="en-US" altLang="de-DE" dirty="0" err="1" smtClean="0">
                <a:sym typeface="Wingdings" panose="05000000000000000000" pitchFamily="2" charset="2"/>
              </a:rPr>
              <a:t>Geothermie</a:t>
            </a:r>
            <a:r>
              <a:rPr lang="en-US" altLang="de-DE" dirty="0" smtClean="0">
                <a:sym typeface="Wingdings" panose="05000000000000000000" pitchFamily="2" charset="2"/>
              </a:rPr>
              <a:t> </a:t>
            </a:r>
            <a:r>
              <a:rPr lang="en-US" altLang="de-DE" dirty="0" err="1" smtClean="0">
                <a:sym typeface="Wingdings" panose="05000000000000000000" pitchFamily="2" charset="2"/>
              </a:rPr>
              <a:t>gibts</a:t>
            </a:r>
            <a:r>
              <a:rPr lang="en-US" altLang="de-DE" dirty="0" smtClean="0">
                <a:sym typeface="Wingdings" panose="05000000000000000000" pitchFamily="2" charset="2"/>
              </a:rPr>
              <a:t> </a:t>
            </a:r>
            <a:r>
              <a:rPr lang="en-US" altLang="de-DE" dirty="0" err="1" smtClean="0">
                <a:sym typeface="Wingdings" panose="05000000000000000000" pitchFamily="2" charset="2"/>
              </a:rPr>
              <a:t>keinerlei</a:t>
            </a:r>
            <a:r>
              <a:rPr lang="en-US" altLang="de-DE" dirty="0" smtClean="0">
                <a:sym typeface="Wingdings" panose="05000000000000000000" pitchFamily="2" charset="2"/>
              </a:rPr>
              <a:t> </a:t>
            </a:r>
            <a:r>
              <a:rPr lang="en-US" altLang="de-DE" dirty="0" err="1" smtClean="0">
                <a:sym typeface="Wingdings" panose="05000000000000000000" pitchFamily="2" charset="2"/>
              </a:rPr>
              <a:t>Zahlen</a:t>
            </a:r>
            <a:r>
              <a:rPr lang="en-US" altLang="de-DE" dirty="0" smtClean="0">
                <a:sym typeface="Wingdings" panose="05000000000000000000" pitchFamily="2" charset="2"/>
              </a:rPr>
              <a:t>.</a:t>
            </a:r>
          </a:p>
          <a:p>
            <a:pPr>
              <a:buFont typeface="Wingdings" panose="05000000000000000000" pitchFamily="2" charset="2"/>
              <a:buNone/>
            </a:pPr>
            <a:endParaRPr lang="en-US" altLang="de-DE" dirty="0" smtClean="0">
              <a:sym typeface="Wingdings" panose="05000000000000000000" pitchFamily="2" charset="2"/>
            </a:endParaRPr>
          </a:p>
          <a:p>
            <a:pPr>
              <a:buFont typeface="Wingdings" panose="05000000000000000000" pitchFamily="2" charset="2"/>
              <a:buNone/>
            </a:pPr>
            <a:r>
              <a:rPr lang="en-US" altLang="de-DE" dirty="0" smtClean="0">
                <a:sym typeface="Wingdings" panose="05000000000000000000" pitchFamily="2" charset="2"/>
              </a:rPr>
              <a:t>Der </a:t>
            </a:r>
            <a:r>
              <a:rPr lang="en-US" altLang="de-DE" dirty="0" err="1" smtClean="0">
                <a:sym typeface="Wingdings" panose="05000000000000000000" pitchFamily="2" charset="2"/>
              </a:rPr>
              <a:t>Vergleich</a:t>
            </a:r>
            <a:r>
              <a:rPr lang="en-US" altLang="de-DE" dirty="0" smtClean="0">
                <a:sym typeface="Wingdings" panose="05000000000000000000" pitchFamily="2" charset="2"/>
              </a:rPr>
              <a:t> </a:t>
            </a:r>
            <a:r>
              <a:rPr lang="en-US" altLang="de-DE" dirty="0" err="1" smtClean="0">
                <a:sym typeface="Wingdings" panose="05000000000000000000" pitchFamily="2" charset="2"/>
              </a:rPr>
              <a:t>zu</a:t>
            </a:r>
            <a:r>
              <a:rPr lang="en-US" altLang="de-DE" dirty="0" smtClean="0">
                <a:sym typeface="Wingdings" panose="05000000000000000000" pitchFamily="2" charset="2"/>
              </a:rPr>
              <a:t> </a:t>
            </a:r>
            <a:r>
              <a:rPr lang="en-US" altLang="de-DE" dirty="0" err="1" smtClean="0">
                <a:sym typeface="Wingdings" panose="05000000000000000000" pitchFamily="2" charset="2"/>
              </a:rPr>
              <a:t>anderen</a:t>
            </a:r>
            <a:r>
              <a:rPr lang="en-US" altLang="de-DE" dirty="0" smtClean="0">
                <a:sym typeface="Wingdings" panose="05000000000000000000" pitchFamily="2" charset="2"/>
              </a:rPr>
              <a:t> </a:t>
            </a:r>
            <a:r>
              <a:rPr lang="en-US" altLang="de-DE" dirty="0" err="1" smtClean="0">
                <a:sym typeface="Wingdings" panose="05000000000000000000" pitchFamily="2" charset="2"/>
              </a:rPr>
              <a:t>Ländern</a:t>
            </a:r>
            <a:r>
              <a:rPr lang="en-US" altLang="de-DE" dirty="0" smtClean="0">
                <a:sym typeface="Wingdings" panose="05000000000000000000" pitchFamily="2" charset="2"/>
              </a:rPr>
              <a:t> </a:t>
            </a:r>
            <a:r>
              <a:rPr lang="en-US" altLang="de-DE" dirty="0" err="1" smtClean="0">
                <a:sym typeface="Wingdings" panose="05000000000000000000" pitchFamily="2" charset="2"/>
              </a:rPr>
              <a:t>ist</a:t>
            </a:r>
            <a:r>
              <a:rPr lang="en-US" altLang="de-DE" dirty="0" smtClean="0">
                <a:sym typeface="Wingdings" panose="05000000000000000000" pitchFamily="2" charset="2"/>
              </a:rPr>
              <a:t> in F8</a:t>
            </a:r>
          </a:p>
          <a:p>
            <a:pPr>
              <a:buFont typeface="Wingdings" panose="05000000000000000000" pitchFamily="2" charset="2"/>
              <a:buNone/>
            </a:pPr>
            <a:endParaRPr lang="en-US" altLang="de-DE" dirty="0" smtClean="0"/>
          </a:p>
        </p:txBody>
      </p:sp>
      <p:sp>
        <p:nvSpPr>
          <p:cNvPr id="4506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FFD3317C-AF10-422C-9745-A8C847BA6AC6}" type="slidenum">
              <a:rPr lang="de-DE" altLang="de-DE">
                <a:latin typeface="Times New Roman" panose="02020603050405020304" pitchFamily="18" charset="0"/>
              </a:rPr>
              <a:pPr/>
              <a:t>15</a:t>
            </a:fld>
            <a:endParaRPr lang="de-DE" altLang="de-DE">
              <a:latin typeface="Times New Roman" panose="02020603050405020304" pitchFamily="18" charset="0"/>
            </a:endParaRPr>
          </a:p>
        </p:txBody>
      </p:sp>
    </p:spTree>
    <p:extLst>
      <p:ext uri="{BB962C8B-B14F-4D97-AF65-F5344CB8AC3E}">
        <p14:creationId xmlns:p14="http://schemas.microsoft.com/office/powerpoint/2010/main" val="3262062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a:ln/>
        </p:spPr>
      </p:sp>
      <p:sp>
        <p:nvSpPr>
          <p:cNvPr id="4813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
        <p:nvSpPr>
          <p:cNvPr id="4813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D3F4B5B3-82A8-4B94-B0C2-F79302D90B8D}" type="slidenum">
              <a:rPr lang="de-DE" altLang="de-DE">
                <a:latin typeface="Times New Roman" panose="02020603050405020304" pitchFamily="18" charset="0"/>
              </a:rPr>
              <a:pPr/>
              <a:t>17</a:t>
            </a:fld>
            <a:endParaRPr lang="de-DE" altLang="de-DE">
              <a:latin typeface="Times New Roman" panose="02020603050405020304" pitchFamily="18" charset="0"/>
            </a:endParaRPr>
          </a:p>
        </p:txBody>
      </p:sp>
    </p:spTree>
    <p:extLst>
      <p:ext uri="{BB962C8B-B14F-4D97-AF65-F5344CB8AC3E}">
        <p14:creationId xmlns:p14="http://schemas.microsoft.com/office/powerpoint/2010/main" val="1361241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p:cNvSpPr>
            <a:spLocks noGrp="1" noRot="1" noChangeAspect="1" noTextEdit="1"/>
          </p:cNvSpPr>
          <p:nvPr>
            <p:ph type="sldImg"/>
          </p:nvPr>
        </p:nvSpPr>
        <p:spPr>
          <a:ln/>
        </p:spPr>
      </p:sp>
      <p:sp>
        <p:nvSpPr>
          <p:cNvPr id="5017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smtClean="0">
                <a:sym typeface="Wingdings" panose="05000000000000000000" pitchFamily="2" charset="2"/>
              </a:rPr>
              <a:t>Data: based on IRENA Resource Gateway</a:t>
            </a:r>
            <a:br>
              <a:rPr lang="en-US" altLang="de-DE" smtClean="0">
                <a:sym typeface="Wingdings" panose="05000000000000000000" pitchFamily="2" charset="2"/>
              </a:rPr>
            </a:br>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sym typeface="Wingdings" panose="05000000000000000000" pitchFamily="2" charset="2"/>
              </a:rPr>
              <a:t>Jobs: nächste Folie. Zeitreihendaten gibt es nicht</a:t>
            </a:r>
          </a:p>
          <a:p>
            <a:endParaRPr lang="en-US" altLang="de-DE" smtClean="0">
              <a:sym typeface="Wingdings" panose="05000000000000000000" pitchFamily="2" charset="2"/>
            </a:endParaRPr>
          </a:p>
          <a:p>
            <a:r>
              <a:rPr lang="en-US" altLang="de-DE" smtClean="0">
                <a:sym typeface="Wingdings" panose="05000000000000000000" pitchFamily="2" charset="2"/>
              </a:rPr>
              <a:t>EE: haben wir ganz explizit aus der Studie ausgeklammert</a:t>
            </a:r>
          </a:p>
          <a:p>
            <a:endParaRPr lang="en-US" altLang="de-DE" smtClean="0">
              <a:sym typeface="Wingdings" panose="05000000000000000000" pitchFamily="2" charset="2"/>
            </a:endParaRPr>
          </a:p>
          <a:p>
            <a:r>
              <a:rPr lang="en-US" altLang="de-DE" smtClean="0">
                <a:sym typeface="Wingdings" panose="05000000000000000000" pitchFamily="2" charset="2"/>
              </a:rPr>
              <a:t>Vergleich zu anderen Länder in F8</a:t>
            </a:r>
            <a:endParaRPr lang="en-US" altLang="de-DE" smtClean="0"/>
          </a:p>
          <a:p>
            <a:endParaRPr lang="en-US" altLang="de-DE" smtClean="0"/>
          </a:p>
        </p:txBody>
      </p:sp>
      <p:sp>
        <p:nvSpPr>
          <p:cNvPr id="5018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E326C948-A6E4-4D5E-BBE2-02C5F94B8495}" type="slidenum">
              <a:rPr lang="de-DE" altLang="de-DE">
                <a:latin typeface="Times New Roman" panose="02020603050405020304" pitchFamily="18" charset="0"/>
              </a:rPr>
              <a:pPr/>
              <a:t>18</a:t>
            </a:fld>
            <a:endParaRPr lang="de-DE" altLang="de-DE">
              <a:latin typeface="Times New Roman" panose="02020603050405020304" pitchFamily="18" charset="0"/>
            </a:endParaRPr>
          </a:p>
        </p:txBody>
      </p:sp>
    </p:spTree>
    <p:extLst>
      <p:ext uri="{BB962C8B-B14F-4D97-AF65-F5344CB8AC3E}">
        <p14:creationId xmlns:p14="http://schemas.microsoft.com/office/powerpoint/2010/main" val="1603271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lienbildplatzhalter 1"/>
          <p:cNvSpPr>
            <a:spLocks noGrp="1" noRot="1" noChangeAspect="1" noTextEdit="1"/>
          </p:cNvSpPr>
          <p:nvPr>
            <p:ph type="sldImg"/>
          </p:nvPr>
        </p:nvSpPr>
        <p:spPr>
          <a:ln/>
        </p:spPr>
      </p:sp>
      <p:sp>
        <p:nvSpPr>
          <p:cNvPr id="5222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
        <p:nvSpPr>
          <p:cNvPr id="52228"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EA63C704-5717-41E6-8840-766C0D50B9AC}" type="slidenum">
              <a:rPr lang="de-DE" altLang="de-DE">
                <a:latin typeface="Times New Roman" panose="02020603050405020304" pitchFamily="18" charset="0"/>
              </a:rPr>
              <a:pPr/>
              <a:t>19</a:t>
            </a:fld>
            <a:endParaRPr lang="de-DE" altLang="de-DE">
              <a:latin typeface="Times New Roman" panose="02020603050405020304" pitchFamily="18" charset="0"/>
            </a:endParaRPr>
          </a:p>
        </p:txBody>
      </p:sp>
    </p:spTree>
    <p:extLst>
      <p:ext uri="{BB962C8B-B14F-4D97-AF65-F5344CB8AC3E}">
        <p14:creationId xmlns:p14="http://schemas.microsoft.com/office/powerpoint/2010/main" val="899026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lienbildplatzhalter 1"/>
          <p:cNvSpPr>
            <a:spLocks noGrp="1" noRot="1" noChangeAspect="1" noTextEdit="1"/>
          </p:cNvSpPr>
          <p:nvPr>
            <p:ph type="sldImg"/>
          </p:nvPr>
        </p:nvSpPr>
        <p:spPr>
          <a:ln/>
        </p:spPr>
      </p:sp>
      <p:sp>
        <p:nvSpPr>
          <p:cNvPr id="5427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smtClean="0">
                <a:sym typeface="Wingdings" panose="05000000000000000000" pitchFamily="2" charset="2"/>
              </a:rPr>
              <a:t> Grafik illustriert den baldigen break even, an dem die Entstehungskosten für RE Strom unter den Kosten neuer Kohlekraftwerke liegen wird</a:t>
            </a:r>
            <a:br>
              <a:rPr lang="en-US" altLang="de-DE" smtClean="0">
                <a:sym typeface="Wingdings" panose="05000000000000000000" pitchFamily="2" charset="2"/>
              </a:rPr>
            </a:br>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sym typeface="Wingdings" panose="05000000000000000000" pitchFamily="2" charset="2"/>
              </a:rPr>
              <a:t>ESKOM REI4P Cost (2012) – die rote Linie – bezeichnet die ESKOM &amp; NERSA prognostizierten Kosten für RE. Das deckt sich auch mit der Erkenntnis, dass die Preise in der ersten REI4P-Runde über den erwarteten Kosten lagen, in Runde 2 &amp; 3 drunter. (siehe auch der Textauszug dazu unten)</a:t>
            </a:r>
          </a:p>
          <a:p>
            <a:endParaRPr lang="en-US" altLang="de-DE" smtClean="0">
              <a:sym typeface="Wingdings" panose="05000000000000000000" pitchFamily="2" charset="2"/>
            </a:endParaRPr>
          </a:p>
          <a:p>
            <a:r>
              <a:rPr lang="en-US" altLang="de-DE" smtClean="0">
                <a:sym typeface="Wingdings" panose="05000000000000000000" pitchFamily="2" charset="2"/>
              </a:rPr>
              <a:t>Die Kernaussage sollte aber auf den Schnittpunkt zwischen neuen RE vs neuen Kohlekraftwerken liegen (2016/17)</a:t>
            </a:r>
          </a:p>
          <a:p>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t>A comparison of the NERSA ruling on the average allowable Eskom tariffs (labelled as the </a:t>
            </a:r>
            <a:r>
              <a:rPr lang="en-US" altLang="en-US" smtClean="0"/>
              <a:t>‘</a:t>
            </a:r>
            <a:r>
              <a:rPr lang="en-US" altLang="de-DE" smtClean="0"/>
              <a:t>Eskom Average Price</a:t>
            </a:r>
            <a:r>
              <a:rPr lang="en-US" altLang="en-US" smtClean="0"/>
              <a:t>’</a:t>
            </a:r>
            <a:r>
              <a:rPr lang="en-US" altLang="de-DE" smtClean="0"/>
              <a:t>), the Eskom/ NERSA REI4P application costs, the estimated costs for REI4P energy from this study and the cost of Eskom power from new coal-based power stations (namely Medupi and Kusile and labelled as </a:t>
            </a:r>
            <a:r>
              <a:rPr lang="en-US" altLang="en-US" smtClean="0"/>
              <a:t>‘</a:t>
            </a:r>
            <a:r>
              <a:rPr lang="en-US" altLang="de-DE" smtClean="0"/>
              <a:t>Eskom New Cost</a:t>
            </a:r>
            <a:r>
              <a:rPr lang="en-US" altLang="en-US" smtClean="0"/>
              <a:t>’</a:t>
            </a:r>
            <a:r>
              <a:rPr lang="en-US" altLang="de-DE" smtClean="0"/>
              <a:t>) is shown in Fig. 10. Although the present REI4P cost is more than three times the average allowable Eskom tariff, and probably at least double the eventual cost of power from the two new coal-based power stations of Medupi and Kusile, the future comparison are highly favourable, with the REI4P cost being lower than the coal-based equivalent by 2016 (see Fig. 10). </a:t>
            </a:r>
          </a:p>
          <a:p>
            <a:endParaRPr lang="en-US" altLang="de-DE" smtClean="0"/>
          </a:p>
          <a:p>
            <a:r>
              <a:rPr lang="en-US" altLang="de-DE" smtClean="0">
                <a:sym typeface="Wingdings" panose="05000000000000000000" pitchFamily="2" charset="2"/>
              </a:rPr>
              <a:t/>
            </a:r>
            <a:br>
              <a:rPr lang="en-US" altLang="de-DE" smtClean="0">
                <a:sym typeface="Wingdings" panose="05000000000000000000" pitchFamily="2" charset="2"/>
              </a:rPr>
            </a:br>
            <a:r>
              <a:rPr lang="en-US" altLang="de-DE" smtClean="0">
                <a:sym typeface="Wingdings" panose="05000000000000000000" pitchFamily="2" charset="2"/>
              </a:rPr>
              <a:t/>
            </a:r>
            <a:br>
              <a:rPr lang="en-US" altLang="de-DE" smtClean="0">
                <a:sym typeface="Wingdings" panose="05000000000000000000" pitchFamily="2" charset="2"/>
              </a:rPr>
            </a:br>
            <a:endParaRPr lang="en-US" altLang="de-DE" smtClean="0"/>
          </a:p>
        </p:txBody>
      </p:sp>
      <p:sp>
        <p:nvSpPr>
          <p:cNvPr id="5427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a:solidFill>
                  <a:schemeClr val="tx1"/>
                </a:solidFill>
                <a:latin typeface="Verdana" panose="020B0604030504040204" pitchFamily="34" charset="0"/>
                <a:ea typeface="MS PGothic" panose="020B0600070205080204" pitchFamily="34" charset="-128"/>
              </a:defRPr>
            </a:lvl1pPr>
            <a:lvl2pPr marL="742950" indent="-285750" defTabSz="903288">
              <a:defRPr>
                <a:solidFill>
                  <a:schemeClr val="tx1"/>
                </a:solidFill>
                <a:latin typeface="Verdana" panose="020B0604030504040204" pitchFamily="34" charset="0"/>
                <a:ea typeface="MS PGothic" panose="020B0600070205080204" pitchFamily="34" charset="-128"/>
              </a:defRPr>
            </a:lvl2pPr>
            <a:lvl3pPr marL="1143000" indent="-228600" defTabSz="903288">
              <a:defRPr>
                <a:solidFill>
                  <a:schemeClr val="tx1"/>
                </a:solidFill>
                <a:latin typeface="Verdana" panose="020B0604030504040204" pitchFamily="34" charset="0"/>
                <a:ea typeface="MS PGothic" panose="020B0600070205080204" pitchFamily="34" charset="-128"/>
              </a:defRPr>
            </a:lvl3pPr>
            <a:lvl4pPr marL="1600200" indent="-228600" defTabSz="903288">
              <a:defRPr>
                <a:solidFill>
                  <a:schemeClr val="tx1"/>
                </a:solidFill>
                <a:latin typeface="Verdana" panose="020B0604030504040204" pitchFamily="34" charset="0"/>
                <a:ea typeface="MS PGothic" panose="020B0600070205080204" pitchFamily="34" charset="-128"/>
              </a:defRPr>
            </a:lvl4pPr>
            <a:lvl5pPr marL="2057400" indent="-228600" defTabSz="903288">
              <a:defRPr>
                <a:solidFill>
                  <a:schemeClr val="tx1"/>
                </a:solidFill>
                <a:latin typeface="Verdana" panose="020B0604030504040204" pitchFamily="34" charset="0"/>
                <a:ea typeface="MS PGothic" panose="020B0600070205080204" pitchFamily="34" charset="-128"/>
              </a:defRPr>
            </a:lvl5pPr>
            <a:lvl6pPr marL="25146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03288"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91678CC6-0A6C-4611-9407-0CAE16AB7925}" type="slidenum">
              <a:rPr lang="de-DE" altLang="de-DE">
                <a:latin typeface="Times New Roman" panose="02020603050405020304" pitchFamily="18" charset="0"/>
              </a:rPr>
              <a:pPr/>
              <a:t>20</a:t>
            </a:fld>
            <a:endParaRPr lang="de-DE" altLang="de-DE">
              <a:latin typeface="Times New Roman" panose="02020603050405020304" pitchFamily="18" charset="0"/>
            </a:endParaRPr>
          </a:p>
        </p:txBody>
      </p:sp>
    </p:spTree>
    <p:extLst>
      <p:ext uri="{BB962C8B-B14F-4D97-AF65-F5344CB8AC3E}">
        <p14:creationId xmlns:p14="http://schemas.microsoft.com/office/powerpoint/2010/main" val="10389964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tangle 32"/>
          <p:cNvSpPr>
            <a:spLocks noChangeArrowheads="1"/>
          </p:cNvSpPr>
          <p:nvPr/>
        </p:nvSpPr>
        <p:spPr bwMode="auto">
          <a:xfrm>
            <a:off x="3671888" y="1150938"/>
            <a:ext cx="5221287" cy="2101850"/>
          </a:xfrm>
          <a:prstGeom prst="rect">
            <a:avLst/>
          </a:prstGeom>
          <a:solidFill>
            <a:srgbClr val="A9A79B"/>
          </a:solidFill>
          <a:ln>
            <a:noFill/>
          </a:ln>
          <a:extLst/>
        </p:spPr>
        <p:txBody>
          <a:bodyPr wrap="none" anchor="ctr"/>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ctr">
              <a:defRPr/>
            </a:pPr>
            <a:endParaRPr lang="de-DE" altLang="de-DE" sz="1800" smtClean="0"/>
          </a:p>
        </p:txBody>
      </p:sp>
      <p:pic>
        <p:nvPicPr>
          <p:cNvPr id="5" name="Picture 29" descr="Panorama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3152775"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p:cNvSpPr>
            <a:spLocks noChangeArrowheads="1"/>
          </p:cNvSpPr>
          <p:nvPr/>
        </p:nvSpPr>
        <p:spPr bwMode="auto">
          <a:xfrm>
            <a:off x="4464050" y="2636838"/>
            <a:ext cx="6445250" cy="863600"/>
          </a:xfrm>
          <a:prstGeom prst="rect">
            <a:avLst/>
          </a:prstGeom>
          <a:noFill/>
          <a:ln>
            <a:noFill/>
          </a:ln>
          <a:extLst/>
        </p:spPr>
        <p:txBody>
          <a:bodyPr lIns="0" tIns="0" rIns="0" bIns="0"/>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hangingPunct="1">
              <a:defRPr/>
            </a:pPr>
            <a:endParaRPr lang="de-DE" altLang="de-DE" smtClean="0"/>
          </a:p>
        </p:txBody>
      </p:sp>
      <p:sp>
        <p:nvSpPr>
          <p:cNvPr id="7" name="Rectangle 7"/>
          <p:cNvSpPr>
            <a:spLocks noChangeArrowheads="1"/>
          </p:cNvSpPr>
          <p:nvPr/>
        </p:nvSpPr>
        <p:spPr bwMode="auto">
          <a:xfrm>
            <a:off x="4429125" y="5715000"/>
            <a:ext cx="6445250" cy="571500"/>
          </a:xfrm>
          <a:prstGeom prst="rect">
            <a:avLst/>
          </a:prstGeom>
          <a:noFill/>
          <a:ln>
            <a:noFill/>
          </a:ln>
          <a:extLst/>
        </p:spPr>
        <p:txBody>
          <a:bodyPr lIns="0" tIns="0" rIns="0" bIns="0"/>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hangingPunct="1">
              <a:defRPr/>
            </a:pPr>
            <a:endParaRPr lang="de-DE" altLang="de-DE" smtClean="0"/>
          </a:p>
        </p:txBody>
      </p:sp>
      <p:sp>
        <p:nvSpPr>
          <p:cNvPr id="8" name="Rectangle 9"/>
          <p:cNvSpPr>
            <a:spLocks noChangeArrowheads="1"/>
          </p:cNvSpPr>
          <p:nvPr/>
        </p:nvSpPr>
        <p:spPr bwMode="auto">
          <a:xfrm>
            <a:off x="4495800" y="2667000"/>
            <a:ext cx="6445250" cy="863600"/>
          </a:xfrm>
          <a:prstGeom prst="rect">
            <a:avLst/>
          </a:prstGeom>
          <a:noFill/>
          <a:ln>
            <a:noFill/>
          </a:ln>
          <a:extLst/>
        </p:spPr>
        <p:txBody>
          <a:bodyPr lIns="0" tIns="0" rIns="0" bIns="0"/>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hangingPunct="1">
              <a:defRPr/>
            </a:pPr>
            <a:endParaRPr lang="de-DE" altLang="de-DE" smtClean="0"/>
          </a:p>
        </p:txBody>
      </p:sp>
      <p:pic>
        <p:nvPicPr>
          <p:cNvPr id="9" name="Picture 24" descr="Logo_RGB_300dp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304800"/>
            <a:ext cx="29464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5" descr="FFU-Logo-Neu-Small"/>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229600" y="304800"/>
            <a:ext cx="66357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Bild 8" descr="logo.jpg"/>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164388" y="136525"/>
            <a:ext cx="815975"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8725" name="Rectangle 21"/>
          <p:cNvSpPr>
            <a:spLocks noGrp="1" noChangeArrowheads="1"/>
          </p:cNvSpPr>
          <p:nvPr>
            <p:ph type="ctrTitle"/>
          </p:nvPr>
        </p:nvSpPr>
        <p:spPr>
          <a:xfrm>
            <a:off x="539750" y="3598863"/>
            <a:ext cx="8353425" cy="973137"/>
          </a:xfrm>
        </p:spPr>
        <p:txBody>
          <a:bodyPr anchor="t"/>
          <a:lstStyle>
            <a:lvl1pPr>
              <a:lnSpc>
                <a:spcPct val="120000"/>
              </a:lnSpc>
              <a:defRPr/>
            </a:lvl1pPr>
          </a:lstStyle>
          <a:p>
            <a:r>
              <a:rPr lang="de-DE" dirty="0"/>
              <a:t>Mastertitelformat bearbeiten</a:t>
            </a:r>
          </a:p>
        </p:txBody>
      </p:sp>
      <p:sp>
        <p:nvSpPr>
          <p:cNvPr id="328726" name="Rectangle 22"/>
          <p:cNvSpPr>
            <a:spLocks noGrp="1" noChangeArrowheads="1"/>
          </p:cNvSpPr>
          <p:nvPr>
            <p:ph type="subTitle" idx="1"/>
          </p:nvPr>
        </p:nvSpPr>
        <p:spPr>
          <a:xfrm>
            <a:off x="539750" y="4857750"/>
            <a:ext cx="8353425" cy="1458913"/>
          </a:xfrm>
        </p:spPr>
        <p:txBody>
          <a:bodyPr/>
          <a:lstStyle>
            <a:lvl1pPr>
              <a:lnSpc>
                <a:spcPct val="112000"/>
              </a:lnSpc>
              <a:defRPr/>
            </a:lvl1pPr>
          </a:lstStyle>
          <a:p>
            <a:r>
              <a:rPr lang="de-DE" dirty="0"/>
              <a:t>Master-Untertitelformat bearbeiten</a:t>
            </a:r>
          </a:p>
        </p:txBody>
      </p:sp>
    </p:spTree>
    <p:extLst>
      <p:ext uri="{BB962C8B-B14F-4D97-AF65-F5344CB8AC3E}">
        <p14:creationId xmlns:p14="http://schemas.microsoft.com/office/powerpoint/2010/main" val="4068826318"/>
      </p:ext>
    </p:extLst>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536803255"/>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05613" y="533400"/>
            <a:ext cx="2087562" cy="5783263"/>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39750" y="533400"/>
            <a:ext cx="6113463" cy="5783263"/>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875707614"/>
      </p:ext>
    </p:extLst>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539750" y="533400"/>
            <a:ext cx="7232650" cy="333375"/>
          </a:xfrm>
        </p:spPr>
        <p:txBody>
          <a:bodyPr/>
          <a:lstStyle/>
          <a:p>
            <a:r>
              <a:rPr lang="de-DE" smtClean="0"/>
              <a:t>Titelmasterformat durch Klicken bearbeiten</a:t>
            </a:r>
            <a:endParaRPr lang="de-DE"/>
          </a:p>
        </p:txBody>
      </p:sp>
      <p:sp>
        <p:nvSpPr>
          <p:cNvPr id="3" name="Diagrammplatzhalter 2"/>
          <p:cNvSpPr>
            <a:spLocks noGrp="1"/>
          </p:cNvSpPr>
          <p:nvPr>
            <p:ph type="chart" idx="1"/>
          </p:nvPr>
        </p:nvSpPr>
        <p:spPr>
          <a:xfrm>
            <a:off x="539750" y="1150938"/>
            <a:ext cx="8353425" cy="5165725"/>
          </a:xfrm>
        </p:spPr>
        <p:txBody>
          <a:bodyPr/>
          <a:lstStyle/>
          <a:p>
            <a:pPr lvl="0"/>
            <a:endParaRPr lang="de-DE" noProof="0" smtClean="0"/>
          </a:p>
        </p:txBody>
      </p:sp>
      <p:sp>
        <p:nvSpPr>
          <p:cNvPr id="4"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705786366"/>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4" name="Bild 8" descr="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2950" y="142875"/>
            <a:ext cx="827088"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lvl1pPr>
              <a:defRPr sz="2400"/>
            </a:lvl1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8"/>
          <p:cNvSpPr>
            <a:spLocks noGrp="1" noChangeArrowheads="1"/>
          </p:cNvSpPr>
          <p:nvPr>
            <p:ph type="ftr" sz="quarter" idx="10"/>
          </p:nvPr>
        </p:nvSpPr>
        <p:spPr/>
        <p:txBody>
          <a:bodyPr/>
          <a:lstStyle>
            <a:lvl1pPr>
              <a:defRPr/>
            </a:lvl1pPr>
          </a:lstStyle>
          <a:p>
            <a:pPr>
              <a:defRPr/>
            </a:pPr>
            <a:endParaRPr lang="de-DE"/>
          </a:p>
        </p:txBody>
      </p:sp>
    </p:spTree>
    <p:extLst>
      <p:ext uri="{BB962C8B-B14F-4D97-AF65-F5344CB8AC3E}">
        <p14:creationId xmlns:p14="http://schemas.microsoft.com/office/powerpoint/2010/main" val="2729210149"/>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pic>
        <p:nvPicPr>
          <p:cNvPr id="4" name="Bild 8" descr="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67513" y="80963"/>
            <a:ext cx="1187450"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5"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2623514904"/>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pic>
        <p:nvPicPr>
          <p:cNvPr id="5" name="Bild 8" descr="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37350" y="142875"/>
            <a:ext cx="118745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39750" y="1150938"/>
            <a:ext cx="4100513" cy="5165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792663" y="1150938"/>
            <a:ext cx="4100512" cy="5165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3513403632"/>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4187909507"/>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3407013041"/>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1364644609"/>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3351413738"/>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8"/>
          <p:cNvSpPr>
            <a:spLocks noGrp="1" noChangeArrowheads="1"/>
          </p:cNvSpPr>
          <p:nvPr>
            <p:ph type="ftr" sz="quarter" idx="10"/>
          </p:nvPr>
        </p:nvSpPr>
        <p:spPr/>
        <p:txBody>
          <a:bodyPr/>
          <a:lstStyle>
            <a:lvl1pPr>
              <a:defRPr/>
            </a:lvl1pPr>
          </a:lstStyle>
          <a:p>
            <a:pPr>
              <a:defRPr/>
            </a:pPr>
            <a:r>
              <a:rPr lang="de-DE"/>
              <a:t>Fachbereich, Titel</a:t>
            </a:r>
          </a:p>
        </p:txBody>
      </p:sp>
    </p:spTree>
    <p:extLst>
      <p:ext uri="{BB962C8B-B14F-4D97-AF65-F5344CB8AC3E}">
        <p14:creationId xmlns:p14="http://schemas.microsoft.com/office/powerpoint/2010/main" val="4115988356"/>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539750" y="1150938"/>
            <a:ext cx="8353425" cy="516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smtClean="0"/>
              <a:t>Mastertextformat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1027" name="Rectangle 5"/>
          <p:cNvSpPr>
            <a:spLocks noGrp="1" noChangeArrowheads="1"/>
          </p:cNvSpPr>
          <p:nvPr>
            <p:ph type="title"/>
          </p:nvPr>
        </p:nvSpPr>
        <p:spPr bwMode="auto">
          <a:xfrm>
            <a:off x="539750" y="533400"/>
            <a:ext cx="723265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de-DE" altLang="de-DE" smtClean="0"/>
              <a:t>Mastertitelformat bearbeiten</a:t>
            </a:r>
          </a:p>
        </p:txBody>
      </p:sp>
      <p:sp>
        <p:nvSpPr>
          <p:cNvPr id="1028" name="Rectangle 6"/>
          <p:cNvSpPr>
            <a:spLocks noChangeArrowheads="1"/>
          </p:cNvSpPr>
          <p:nvPr/>
        </p:nvSpPr>
        <p:spPr bwMode="auto">
          <a:xfrm>
            <a:off x="7524750" y="6551613"/>
            <a:ext cx="1227138" cy="239712"/>
          </a:xfrm>
          <a:prstGeom prst="rect">
            <a:avLst/>
          </a:prstGeom>
          <a:noFill/>
          <a:ln>
            <a:noFill/>
          </a:ln>
          <a:extLst/>
        </p:spPr>
        <p:txBody>
          <a:bodyPr/>
          <a:lstStyle>
            <a:lvl1pPr>
              <a:defRPr sz="2400">
                <a:solidFill>
                  <a:schemeClr val="tx1"/>
                </a:solidFill>
                <a:latin typeface="Verdana" panose="020B0604030504040204" pitchFamily="34" charset="0"/>
                <a:ea typeface="MS PGothic" panose="020B0600070205080204" pitchFamily="34" charset="-128"/>
              </a:defRPr>
            </a:lvl1pPr>
            <a:lvl2pPr marL="742950" indent="-285750">
              <a:defRPr sz="2400">
                <a:solidFill>
                  <a:schemeClr val="tx1"/>
                </a:solidFill>
                <a:latin typeface="Verdana" panose="020B0604030504040204" pitchFamily="34" charset="0"/>
                <a:ea typeface="MS PGothic" panose="020B0600070205080204" pitchFamily="34" charset="-128"/>
              </a:defRPr>
            </a:lvl2pPr>
            <a:lvl3pPr marL="1143000" indent="-228600">
              <a:defRPr sz="2400">
                <a:solidFill>
                  <a:schemeClr val="tx1"/>
                </a:solidFill>
                <a:latin typeface="Verdana" panose="020B0604030504040204" pitchFamily="34" charset="0"/>
                <a:ea typeface="MS PGothic" panose="020B0600070205080204" pitchFamily="34" charset="-128"/>
              </a:defRPr>
            </a:lvl3pPr>
            <a:lvl4pPr marL="1600200" indent="-228600">
              <a:defRPr sz="2400">
                <a:solidFill>
                  <a:schemeClr val="tx1"/>
                </a:solidFill>
                <a:latin typeface="Verdana" panose="020B0604030504040204" pitchFamily="34" charset="0"/>
                <a:ea typeface="MS PGothic" panose="020B0600070205080204" pitchFamily="34" charset="-128"/>
              </a:defRPr>
            </a:lvl4pPr>
            <a:lvl5pPr marL="2057400" indent="-22860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r" eaLnBrk="1" hangingPunct="1">
              <a:defRPr/>
            </a:pPr>
            <a:endParaRPr lang="de-DE" altLang="de-DE" sz="1000" smtClean="0">
              <a:solidFill>
                <a:srgbClr val="00245B"/>
              </a:solidFill>
            </a:endParaRPr>
          </a:p>
        </p:txBody>
      </p:sp>
      <p:sp>
        <p:nvSpPr>
          <p:cNvPr id="327688" name="Rectangle 8"/>
          <p:cNvSpPr>
            <a:spLocks noGrp="1" noChangeArrowheads="1"/>
          </p:cNvSpPr>
          <p:nvPr>
            <p:ph type="ftr" sz="quarter" idx="3"/>
          </p:nvPr>
        </p:nvSpPr>
        <p:spPr bwMode="auto">
          <a:xfrm>
            <a:off x="539750" y="6543675"/>
            <a:ext cx="5976938" cy="228600"/>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eaLnBrk="1" hangingPunct="1">
              <a:defRPr sz="1000">
                <a:solidFill>
                  <a:srgbClr val="00245B"/>
                </a:solidFill>
                <a:latin typeface="Verdana" pitchFamily="34" charset="0"/>
                <a:ea typeface="+mn-ea"/>
                <a:cs typeface="+mn-cs"/>
              </a:defRPr>
            </a:lvl1pPr>
          </a:lstStyle>
          <a:p>
            <a:pPr>
              <a:defRPr/>
            </a:pPr>
            <a:endParaRPr lang="de-DE"/>
          </a:p>
        </p:txBody>
      </p:sp>
      <p:sp>
        <p:nvSpPr>
          <p:cNvPr id="1030" name="Line 17"/>
          <p:cNvSpPr>
            <a:spLocks noChangeShapeType="1"/>
          </p:cNvSpPr>
          <p:nvPr/>
        </p:nvSpPr>
        <p:spPr bwMode="auto">
          <a:xfrm>
            <a:off x="0" y="906463"/>
            <a:ext cx="914400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031" name="Line 18"/>
          <p:cNvSpPr>
            <a:spLocks noChangeShapeType="1"/>
          </p:cNvSpPr>
          <p:nvPr/>
        </p:nvSpPr>
        <p:spPr bwMode="auto">
          <a:xfrm>
            <a:off x="0" y="6477000"/>
            <a:ext cx="914400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032" name="Picture 35" descr="FFU-Logo-Neu-Small"/>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229600" y="304800"/>
            <a:ext cx="66357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88" r:id="rId1"/>
    <p:sldLayoutId id="2147484389" r:id="rId2"/>
    <p:sldLayoutId id="2147484390" r:id="rId3"/>
    <p:sldLayoutId id="2147484391" r:id="rId4"/>
    <p:sldLayoutId id="2147484392" r:id="rId5"/>
    <p:sldLayoutId id="2147484393" r:id="rId6"/>
    <p:sldLayoutId id="2147484394" r:id="rId7"/>
    <p:sldLayoutId id="2147484395" r:id="rId8"/>
    <p:sldLayoutId id="2147484396" r:id="rId9"/>
    <p:sldLayoutId id="2147484397" r:id="rId10"/>
    <p:sldLayoutId id="2147484398" r:id="rId11"/>
    <p:sldLayoutId id="2147484399" r:id="rId12"/>
  </p:sldLayoutIdLst>
  <p:transition spd="slow"/>
  <p:timing>
    <p:tnLst>
      <p:par>
        <p:cTn id="1" dur="indefinite" restart="never" nodeType="tmRoot"/>
      </p:par>
    </p:tnLst>
  </p:timing>
  <p:hf sldNum="0" hdr="0" dt="0"/>
  <p:txStyles>
    <p:titleStyle>
      <a:lvl1pPr algn="l" rtl="0" eaLnBrk="0" fontAlgn="base" hangingPunct="0">
        <a:lnSpc>
          <a:spcPct val="85000"/>
        </a:lnSpc>
        <a:spcBef>
          <a:spcPct val="0"/>
        </a:spcBef>
        <a:spcAft>
          <a:spcPct val="0"/>
        </a:spcAft>
        <a:defRPr sz="2000">
          <a:solidFill>
            <a:schemeClr val="tx2"/>
          </a:solidFill>
          <a:latin typeface="+mj-lt"/>
          <a:ea typeface="MS PGothic" panose="020B0600070205080204" pitchFamily="34" charset="-128"/>
          <a:cs typeface="MS PGothic" charset="0"/>
        </a:defRPr>
      </a:lvl1pPr>
      <a:lvl2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2pPr>
      <a:lvl3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3pPr>
      <a:lvl4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4pPr>
      <a:lvl5pPr algn="l" rtl="0" eaLnBrk="0" fontAlgn="base" hangingPunct="0">
        <a:lnSpc>
          <a:spcPct val="85000"/>
        </a:lnSpc>
        <a:spcBef>
          <a:spcPct val="0"/>
        </a:spcBef>
        <a:spcAft>
          <a:spcPct val="0"/>
        </a:spcAft>
        <a:defRPr sz="2000">
          <a:solidFill>
            <a:schemeClr val="tx2"/>
          </a:solidFill>
          <a:latin typeface="Verdana" pitchFamily="34" charset="0"/>
          <a:ea typeface="MS PGothic" panose="020B0600070205080204" pitchFamily="34" charset="-128"/>
          <a:cs typeface="MS PGothic" charset="0"/>
        </a:defRPr>
      </a:lvl5pPr>
      <a:lvl6pPr marL="457200" algn="l" rtl="0" fontAlgn="base">
        <a:lnSpc>
          <a:spcPct val="85000"/>
        </a:lnSpc>
        <a:spcBef>
          <a:spcPct val="0"/>
        </a:spcBef>
        <a:spcAft>
          <a:spcPct val="0"/>
        </a:spcAft>
        <a:defRPr sz="2000">
          <a:solidFill>
            <a:schemeClr val="tx2"/>
          </a:solidFill>
          <a:latin typeface="Verdana" pitchFamily="34" charset="0"/>
        </a:defRPr>
      </a:lvl6pPr>
      <a:lvl7pPr marL="914400" algn="l" rtl="0" fontAlgn="base">
        <a:lnSpc>
          <a:spcPct val="85000"/>
        </a:lnSpc>
        <a:spcBef>
          <a:spcPct val="0"/>
        </a:spcBef>
        <a:spcAft>
          <a:spcPct val="0"/>
        </a:spcAft>
        <a:defRPr sz="2000">
          <a:solidFill>
            <a:schemeClr val="tx2"/>
          </a:solidFill>
          <a:latin typeface="Verdana" pitchFamily="34" charset="0"/>
        </a:defRPr>
      </a:lvl7pPr>
      <a:lvl8pPr marL="1371600" algn="l" rtl="0" fontAlgn="base">
        <a:lnSpc>
          <a:spcPct val="85000"/>
        </a:lnSpc>
        <a:spcBef>
          <a:spcPct val="0"/>
        </a:spcBef>
        <a:spcAft>
          <a:spcPct val="0"/>
        </a:spcAft>
        <a:defRPr sz="2000">
          <a:solidFill>
            <a:schemeClr val="tx2"/>
          </a:solidFill>
          <a:latin typeface="Verdana" pitchFamily="34" charset="0"/>
        </a:defRPr>
      </a:lvl8pPr>
      <a:lvl9pPr marL="1828800" algn="l" rtl="0" fontAlgn="base">
        <a:lnSpc>
          <a:spcPct val="85000"/>
        </a:lnSpc>
        <a:spcBef>
          <a:spcPct val="0"/>
        </a:spcBef>
        <a:spcAft>
          <a:spcPct val="0"/>
        </a:spcAft>
        <a:defRPr sz="2000">
          <a:solidFill>
            <a:schemeClr val="tx2"/>
          </a:solidFill>
          <a:latin typeface="Verdana" pitchFamily="34" charset="0"/>
        </a:defRPr>
      </a:lvl9pPr>
    </p:titleStyle>
    <p:bodyStyle>
      <a:lvl1pPr marL="342900" indent="-342900" algn="l" rtl="0" eaLnBrk="0" fontAlgn="base" hangingPunct="0">
        <a:lnSpc>
          <a:spcPct val="102000"/>
        </a:lnSpc>
        <a:spcBef>
          <a:spcPts val="500"/>
        </a:spcBef>
        <a:spcAft>
          <a:spcPct val="0"/>
        </a:spcAft>
        <a:buClr>
          <a:srgbClr val="4D4D4D"/>
        </a:buClr>
        <a:buChar char="•"/>
        <a:defRPr sz="2800">
          <a:solidFill>
            <a:schemeClr val="tx1"/>
          </a:solidFill>
          <a:latin typeface="+mn-lt"/>
          <a:ea typeface="MS PGothic" panose="020B0600070205080204" pitchFamily="34" charset="-128"/>
          <a:cs typeface="MS PGothic" charset="0"/>
        </a:defRPr>
      </a:lvl1pPr>
      <a:lvl2pPr marL="355600" indent="-176213" algn="l" rtl="0" eaLnBrk="0" fontAlgn="base" hangingPunct="0">
        <a:lnSpc>
          <a:spcPct val="102000"/>
        </a:lnSpc>
        <a:spcBef>
          <a:spcPts val="500"/>
        </a:spcBef>
        <a:spcAft>
          <a:spcPct val="0"/>
        </a:spcAft>
        <a:buClr>
          <a:srgbClr val="4D4D4D"/>
        </a:buClr>
        <a:buSzPct val="90000"/>
        <a:buChar char="-"/>
        <a:defRPr sz="2000">
          <a:solidFill>
            <a:schemeClr val="tx1"/>
          </a:solidFill>
          <a:latin typeface="+mn-lt"/>
          <a:ea typeface="MS PGothic" panose="020B0600070205080204" pitchFamily="34" charset="-128"/>
          <a:cs typeface="MS PGothic" charset="0"/>
        </a:defRPr>
      </a:lvl2pPr>
      <a:lvl3pPr marL="723900" indent="-188913" algn="l" rtl="0" eaLnBrk="0" fontAlgn="base" hangingPunct="0">
        <a:lnSpc>
          <a:spcPct val="102000"/>
        </a:lnSpc>
        <a:spcBef>
          <a:spcPts val="500"/>
        </a:spcBef>
        <a:spcAft>
          <a:spcPct val="0"/>
        </a:spcAft>
        <a:buClr>
          <a:srgbClr val="4D4D4D"/>
        </a:buClr>
        <a:buSzPct val="90000"/>
        <a:buChar char="-"/>
        <a:defRPr>
          <a:solidFill>
            <a:schemeClr val="tx1"/>
          </a:solidFill>
          <a:latin typeface="+mn-lt"/>
          <a:ea typeface="MS PGothic" panose="020B0600070205080204" pitchFamily="34" charset="-128"/>
          <a:cs typeface="MS PGothic" charset="0"/>
        </a:defRPr>
      </a:lvl3pPr>
      <a:lvl4pPr marL="1079500" indent="-176213" algn="l" rtl="0" eaLnBrk="0" fontAlgn="base" hangingPunct="0">
        <a:lnSpc>
          <a:spcPct val="102000"/>
        </a:lnSpc>
        <a:spcBef>
          <a:spcPts val="500"/>
        </a:spcBef>
        <a:spcAft>
          <a:spcPct val="0"/>
        </a:spcAft>
        <a:buClr>
          <a:srgbClr val="4D4D4D"/>
        </a:buClr>
        <a:buSzPct val="90000"/>
        <a:buChar char="-"/>
        <a:defRPr sz="1400">
          <a:solidFill>
            <a:schemeClr val="tx1"/>
          </a:solidFill>
          <a:latin typeface="+mn-lt"/>
          <a:ea typeface="MS PGothic" panose="020B0600070205080204" pitchFamily="34" charset="-128"/>
          <a:cs typeface="MS PGothic" charset="0"/>
        </a:defRPr>
      </a:lvl4pPr>
      <a:lvl5pPr marL="1435100" indent="-176213" algn="l" rtl="0" eaLnBrk="0" fontAlgn="base" hangingPunct="0">
        <a:lnSpc>
          <a:spcPct val="102000"/>
        </a:lnSpc>
        <a:spcBef>
          <a:spcPts val="500"/>
        </a:spcBef>
        <a:spcAft>
          <a:spcPct val="0"/>
        </a:spcAft>
        <a:buClr>
          <a:schemeClr val="tx1"/>
        </a:buClr>
        <a:buSzPct val="90000"/>
        <a:buChar char="-"/>
        <a:defRPr sz="1400">
          <a:solidFill>
            <a:schemeClr val="tx1"/>
          </a:solidFill>
          <a:latin typeface="+mn-lt"/>
          <a:ea typeface="MS PGothic" panose="020B0600070205080204" pitchFamily="34" charset="-128"/>
          <a:cs typeface="MS PGothic" charset="0"/>
        </a:defRPr>
      </a:lvl5pPr>
      <a:lvl6pPr marL="18923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6pPr>
      <a:lvl7pPr marL="23495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7pPr>
      <a:lvl8pPr marL="28067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8pPr>
      <a:lvl9pPr marL="3263900" indent="-176213" algn="l" rtl="0" fontAlgn="base">
        <a:lnSpc>
          <a:spcPct val="102000"/>
        </a:lnSpc>
        <a:spcBef>
          <a:spcPts val="500"/>
        </a:spcBef>
        <a:spcAft>
          <a:spcPct val="0"/>
        </a:spcAft>
        <a:buClr>
          <a:schemeClr val="tx1"/>
        </a:buClr>
        <a:buSzPct val="90000"/>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539750" y="3598863"/>
            <a:ext cx="8461375" cy="973137"/>
          </a:xfrm>
        </p:spPr>
        <p:txBody>
          <a:bodyPr/>
          <a:lstStyle/>
          <a:p>
            <a:pPr eaLnBrk="1" hangingPunct="1"/>
            <a:r>
              <a:rPr lang="en-US" altLang="de-DE" sz="2400" dirty="0" smtClean="0"/>
              <a:t>Good practice analysis: Analytical framework and first results</a:t>
            </a:r>
            <a:endParaRPr lang="en-US" altLang="de-DE" sz="2400" dirty="0"/>
          </a:p>
        </p:txBody>
      </p:sp>
      <p:sp>
        <p:nvSpPr>
          <p:cNvPr id="16387" name="Rectangle 3"/>
          <p:cNvSpPr>
            <a:spLocks noGrp="1" noChangeArrowheads="1"/>
          </p:cNvSpPr>
          <p:nvPr>
            <p:ph type="subTitle" idx="1"/>
          </p:nvPr>
        </p:nvSpPr>
        <p:spPr/>
        <p:txBody>
          <a:bodyPr/>
          <a:lstStyle/>
          <a:p>
            <a:pPr marL="0" indent="0" eaLnBrk="1" hangingPunct="1">
              <a:buFontTx/>
              <a:buNone/>
            </a:pPr>
            <a:r>
              <a:rPr lang="de-DE" altLang="de-DE" sz="1800" dirty="0" smtClean="0"/>
              <a:t>Klaus Jacob, Holger Bär</a:t>
            </a:r>
            <a:endParaRPr lang="de-DE" altLang="de-DE" sz="1800" dirty="0" smtClean="0"/>
          </a:p>
          <a:p>
            <a:pPr marL="0" indent="0" eaLnBrk="1" hangingPunct="1">
              <a:buFontTx/>
              <a:buNone/>
            </a:pPr>
            <a:r>
              <a:rPr lang="en-CA" altLang="de-DE" sz="1800" dirty="0" smtClean="0"/>
              <a:t>Environmental Policy Research Centre</a:t>
            </a:r>
            <a:endParaRPr lang="de-DE" altLang="de-DE" sz="1800" dirty="0" smtClean="0"/>
          </a:p>
          <a:p>
            <a:pPr marL="0" indent="0" eaLnBrk="1" hangingPunct="1">
              <a:buFontTx/>
              <a:buNone/>
            </a:pPr>
            <a:endParaRPr lang="de-DE" altLang="de-DE" sz="1800" dirty="0" smtClean="0"/>
          </a:p>
          <a:p>
            <a:pPr marL="0" indent="0" eaLnBrk="1" hangingPunct="1">
              <a:buFontTx/>
              <a:buNone/>
            </a:pPr>
            <a:r>
              <a:rPr lang="de-DE" altLang="de-DE" sz="1800" dirty="0" smtClean="0"/>
              <a:t>Rabat, GIZ SE4JOBS Workshop, March 25th 2015</a:t>
            </a:r>
          </a:p>
        </p:txBody>
      </p:sp>
      <p:pic>
        <p:nvPicPr>
          <p:cNvPr id="1638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1144588"/>
            <a:ext cx="3602038" cy="210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6650" y="1143000"/>
            <a:ext cx="1701800"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el 1"/>
          <p:cNvSpPr>
            <a:spLocks noGrp="1"/>
          </p:cNvSpPr>
          <p:nvPr>
            <p:ph type="title"/>
          </p:nvPr>
        </p:nvSpPr>
        <p:spPr/>
        <p:txBody>
          <a:bodyPr/>
          <a:lstStyle/>
          <a:p>
            <a:r>
              <a:rPr lang="de-DE" altLang="de-DE" smtClean="0"/>
              <a:t>Energy intensity in 2011 and change (2000-2011)</a:t>
            </a:r>
          </a:p>
        </p:txBody>
      </p:sp>
      <p:graphicFrame>
        <p:nvGraphicFramePr>
          <p:cNvPr id="5" name="Inhaltsplatzhalter 4"/>
          <p:cNvGraphicFramePr>
            <a:graphicFrameLocks noGrp="1"/>
          </p:cNvGraphicFramePr>
          <p:nvPr>
            <p:ph idx="1"/>
          </p:nvPr>
        </p:nvGraphicFramePr>
        <p:xfrm>
          <a:off x="215900" y="1160463"/>
          <a:ext cx="8712200" cy="5229226"/>
        </p:xfrm>
        <a:graphic>
          <a:graphicData uri="http://schemas.openxmlformats.org/drawingml/2006/table">
            <a:tbl>
              <a:tblPr firstRow="1" bandRow="1">
                <a:tableStyleId>{5C22544A-7EE6-4342-B048-85BDC9FD1C3A}</a:tableStyleId>
              </a:tblPr>
              <a:tblGrid>
                <a:gridCol w="1800041"/>
                <a:gridCol w="3043748"/>
                <a:gridCol w="3868411"/>
              </a:tblGrid>
              <a:tr h="1554550">
                <a:tc>
                  <a:txBody>
                    <a:bodyPr/>
                    <a:lstStyle/>
                    <a:p>
                      <a:r>
                        <a:rPr lang="en-US" sz="2400" dirty="0" smtClean="0"/>
                        <a:t>Country</a:t>
                      </a:r>
                      <a:endParaRPr lang="en-US" sz="2400" dirty="0"/>
                    </a:p>
                  </a:txBody>
                  <a:tcPr marL="91432" marR="91432" marT="45722" marB="45722"/>
                </a:tc>
                <a:tc>
                  <a:txBody>
                    <a:bodyPr/>
                    <a:lstStyle/>
                    <a:p>
                      <a:r>
                        <a:rPr lang="en-US" sz="2400" dirty="0" smtClean="0"/>
                        <a:t>Energy intensity in 2011 (EU=100)</a:t>
                      </a:r>
                      <a:endParaRPr lang="en-US" sz="2400" dirty="0"/>
                    </a:p>
                  </a:txBody>
                  <a:tcPr marL="91432" marR="91432" marT="45722" marB="45722"/>
                </a:tc>
                <a:tc>
                  <a:txBody>
                    <a:bodyPr/>
                    <a:lstStyle/>
                    <a:p>
                      <a:r>
                        <a:rPr lang="en-US" sz="2400" dirty="0" smtClean="0"/>
                        <a:t>Annual improvement of industrial energy intensity (2000-2011)</a:t>
                      </a:r>
                      <a:endParaRPr lang="en-US" sz="2400" dirty="0"/>
                    </a:p>
                  </a:txBody>
                  <a:tcPr marL="91432" marR="91432" marT="45722" marB="45722"/>
                </a:tc>
              </a:tr>
              <a:tr h="612446">
                <a:tc>
                  <a:txBody>
                    <a:bodyPr/>
                    <a:lstStyle/>
                    <a:p>
                      <a:pPr algn="ctr" fontAlgn="b"/>
                      <a:r>
                        <a:rPr lang="de-DE" sz="2400" b="1" i="0" u="none" strike="noStrike" dirty="0">
                          <a:solidFill>
                            <a:srgbClr val="000000"/>
                          </a:solidFill>
                          <a:effectLst/>
                          <a:latin typeface="Calibri"/>
                        </a:rPr>
                        <a:t>Turkey</a:t>
                      </a:r>
                    </a:p>
                  </a:txBody>
                  <a:tcPr marL="12699" marR="12699" marT="12701" marB="0" anchor="b"/>
                </a:tc>
                <a:tc>
                  <a:txBody>
                    <a:bodyPr/>
                    <a:lstStyle/>
                    <a:p>
                      <a:pPr algn="ctr" fontAlgn="b"/>
                      <a:r>
                        <a:rPr lang="de-DE" sz="2400" b="1" i="0" u="none" strike="noStrike">
                          <a:solidFill>
                            <a:srgbClr val="000000"/>
                          </a:solidFill>
                          <a:effectLst/>
                          <a:latin typeface="Calibri"/>
                        </a:rPr>
                        <a:t>67</a:t>
                      </a:r>
                    </a:p>
                  </a:txBody>
                  <a:tcPr marL="12699" marR="12699" marT="12701" marB="0" anchor="b"/>
                </a:tc>
                <a:tc>
                  <a:txBody>
                    <a:bodyPr/>
                    <a:lstStyle/>
                    <a:p>
                      <a:pPr algn="ctr" fontAlgn="b"/>
                      <a:r>
                        <a:rPr lang="de-DE" sz="2400" b="1" i="0" u="none" strike="noStrike" dirty="0">
                          <a:solidFill>
                            <a:srgbClr val="000000"/>
                          </a:solidFill>
                          <a:effectLst/>
                          <a:latin typeface="Calibri"/>
                        </a:rPr>
                        <a:t>2,5</a:t>
                      </a:r>
                    </a:p>
                  </a:txBody>
                  <a:tcPr marL="12699" marR="12699" marT="12701" marB="0" anchor="b"/>
                </a:tc>
              </a:tr>
              <a:tr h="612446">
                <a:tc>
                  <a:txBody>
                    <a:bodyPr/>
                    <a:lstStyle/>
                    <a:p>
                      <a:pPr algn="ctr" fontAlgn="b"/>
                      <a:r>
                        <a:rPr lang="de-DE" sz="2400" b="1" i="0" u="none" strike="noStrike">
                          <a:solidFill>
                            <a:srgbClr val="000000"/>
                          </a:solidFill>
                          <a:effectLst/>
                          <a:latin typeface="Calibri"/>
                        </a:rPr>
                        <a:t>Mexico</a:t>
                      </a:r>
                    </a:p>
                  </a:txBody>
                  <a:tcPr marL="12699" marR="12699" marT="12701" marB="0" anchor="b"/>
                </a:tc>
                <a:tc>
                  <a:txBody>
                    <a:bodyPr/>
                    <a:lstStyle/>
                    <a:p>
                      <a:pPr algn="ctr" fontAlgn="b"/>
                      <a:r>
                        <a:rPr lang="de-DE" sz="2400" b="1" i="0" u="none" strike="noStrike" dirty="0">
                          <a:solidFill>
                            <a:srgbClr val="000000"/>
                          </a:solidFill>
                          <a:effectLst/>
                          <a:latin typeface="Calibri"/>
                        </a:rPr>
                        <a:t>65</a:t>
                      </a:r>
                    </a:p>
                  </a:txBody>
                  <a:tcPr marL="12699" marR="12699" marT="12701" marB="0" anchor="b"/>
                </a:tc>
                <a:tc>
                  <a:txBody>
                    <a:bodyPr/>
                    <a:lstStyle/>
                    <a:p>
                      <a:pPr algn="ctr" fontAlgn="b"/>
                      <a:r>
                        <a:rPr lang="de-DE" sz="2400" b="1" i="0" u="none" strike="noStrike" dirty="0">
                          <a:solidFill>
                            <a:srgbClr val="000000"/>
                          </a:solidFill>
                          <a:effectLst/>
                          <a:latin typeface="Calibri"/>
                        </a:rPr>
                        <a:t>2,5</a:t>
                      </a:r>
                    </a:p>
                  </a:txBody>
                  <a:tcPr marL="12699" marR="12699" marT="12701" marB="0" anchor="b"/>
                </a:tc>
              </a:tr>
              <a:tr h="612446">
                <a:tc>
                  <a:txBody>
                    <a:bodyPr/>
                    <a:lstStyle/>
                    <a:p>
                      <a:pPr algn="ctr" fontAlgn="b"/>
                      <a:r>
                        <a:rPr lang="de-DE" sz="2400" b="1" i="0" u="none" strike="noStrike">
                          <a:solidFill>
                            <a:srgbClr val="000000"/>
                          </a:solidFill>
                          <a:effectLst/>
                          <a:latin typeface="Calibri"/>
                        </a:rPr>
                        <a:t>Brazil</a:t>
                      </a:r>
                    </a:p>
                  </a:txBody>
                  <a:tcPr marL="12699" marR="12699" marT="12701" marB="0" anchor="b"/>
                </a:tc>
                <a:tc>
                  <a:txBody>
                    <a:bodyPr/>
                    <a:lstStyle/>
                    <a:p>
                      <a:pPr algn="ctr" fontAlgn="b"/>
                      <a:r>
                        <a:rPr lang="de-DE" sz="2400" b="1" i="0" u="none" strike="noStrike">
                          <a:solidFill>
                            <a:srgbClr val="000000"/>
                          </a:solidFill>
                          <a:effectLst/>
                          <a:latin typeface="Calibri"/>
                        </a:rPr>
                        <a:t>213</a:t>
                      </a:r>
                    </a:p>
                  </a:txBody>
                  <a:tcPr marL="12699" marR="12699" marT="12701" marB="0" anchor="b"/>
                </a:tc>
                <a:tc>
                  <a:txBody>
                    <a:bodyPr/>
                    <a:lstStyle/>
                    <a:p>
                      <a:pPr algn="ctr" fontAlgn="b"/>
                      <a:r>
                        <a:rPr lang="de-DE" sz="2400" b="1" i="0" u="none" strike="noStrike" dirty="0">
                          <a:solidFill>
                            <a:srgbClr val="000000"/>
                          </a:solidFill>
                          <a:effectLst/>
                          <a:latin typeface="Calibri"/>
                        </a:rPr>
                        <a:t>0,0</a:t>
                      </a:r>
                    </a:p>
                  </a:txBody>
                  <a:tcPr marL="12699" marR="12699" marT="12701" marB="0" anchor="b"/>
                </a:tc>
              </a:tr>
              <a:tr h="612446">
                <a:tc>
                  <a:txBody>
                    <a:bodyPr/>
                    <a:lstStyle/>
                    <a:p>
                      <a:pPr algn="ctr" fontAlgn="b"/>
                      <a:r>
                        <a:rPr lang="de-DE" sz="2400" b="1" i="0" u="none" strike="noStrike">
                          <a:solidFill>
                            <a:srgbClr val="000000"/>
                          </a:solidFill>
                          <a:effectLst/>
                          <a:latin typeface="Calibri"/>
                        </a:rPr>
                        <a:t>India</a:t>
                      </a:r>
                    </a:p>
                  </a:txBody>
                  <a:tcPr marL="12699" marR="12699" marT="12701" marB="0" anchor="b"/>
                </a:tc>
                <a:tc>
                  <a:txBody>
                    <a:bodyPr/>
                    <a:lstStyle/>
                    <a:p>
                      <a:pPr algn="ctr" fontAlgn="b"/>
                      <a:r>
                        <a:rPr lang="de-DE" sz="2400" b="1" i="0" u="none" strike="noStrike">
                          <a:solidFill>
                            <a:srgbClr val="000000"/>
                          </a:solidFill>
                          <a:effectLst/>
                          <a:latin typeface="Calibri"/>
                        </a:rPr>
                        <a:t>192</a:t>
                      </a:r>
                    </a:p>
                  </a:txBody>
                  <a:tcPr marL="12699" marR="12699" marT="12701" marB="0" anchor="b"/>
                </a:tc>
                <a:tc>
                  <a:txBody>
                    <a:bodyPr/>
                    <a:lstStyle/>
                    <a:p>
                      <a:pPr algn="ctr" fontAlgn="b"/>
                      <a:r>
                        <a:rPr lang="de-DE" sz="2400" b="1" i="0" u="none" strike="noStrike" dirty="0">
                          <a:solidFill>
                            <a:srgbClr val="000000"/>
                          </a:solidFill>
                          <a:effectLst/>
                          <a:latin typeface="Calibri"/>
                        </a:rPr>
                        <a:t>1,6</a:t>
                      </a:r>
                    </a:p>
                  </a:txBody>
                  <a:tcPr marL="12699" marR="12699" marT="12701" marB="0" anchor="b"/>
                </a:tc>
              </a:tr>
              <a:tr h="612446">
                <a:tc>
                  <a:txBody>
                    <a:bodyPr/>
                    <a:lstStyle/>
                    <a:p>
                      <a:pPr algn="ctr" fontAlgn="b"/>
                      <a:r>
                        <a:rPr lang="de-DE" sz="2400" b="1" i="0" u="none" strike="noStrike">
                          <a:solidFill>
                            <a:srgbClr val="000000"/>
                          </a:solidFill>
                          <a:effectLst/>
                          <a:latin typeface="Calibri"/>
                        </a:rPr>
                        <a:t>China</a:t>
                      </a:r>
                    </a:p>
                  </a:txBody>
                  <a:tcPr marL="12699" marR="12699" marT="12701" marB="0" anchor="b"/>
                </a:tc>
                <a:tc>
                  <a:txBody>
                    <a:bodyPr/>
                    <a:lstStyle/>
                    <a:p>
                      <a:pPr algn="ctr" fontAlgn="b"/>
                      <a:r>
                        <a:rPr lang="de-DE" sz="2400" b="1" i="0" u="none" strike="noStrike">
                          <a:solidFill>
                            <a:srgbClr val="000000"/>
                          </a:solidFill>
                          <a:effectLst/>
                          <a:latin typeface="Calibri"/>
                        </a:rPr>
                        <a:t>234</a:t>
                      </a:r>
                    </a:p>
                  </a:txBody>
                  <a:tcPr marL="12699" marR="12699" marT="12701" marB="0" anchor="b"/>
                </a:tc>
                <a:tc>
                  <a:txBody>
                    <a:bodyPr/>
                    <a:lstStyle/>
                    <a:p>
                      <a:pPr algn="ctr" fontAlgn="b"/>
                      <a:r>
                        <a:rPr lang="de-DE" sz="2400" b="1" i="0" u="none" strike="noStrike" dirty="0">
                          <a:solidFill>
                            <a:srgbClr val="000000"/>
                          </a:solidFill>
                          <a:effectLst/>
                          <a:latin typeface="Calibri"/>
                        </a:rPr>
                        <a:t>1,9</a:t>
                      </a:r>
                    </a:p>
                  </a:txBody>
                  <a:tcPr marL="12699" marR="12699" marT="12701" marB="0" anchor="b"/>
                </a:tc>
              </a:tr>
              <a:tr h="612446">
                <a:tc>
                  <a:txBody>
                    <a:bodyPr/>
                    <a:lstStyle/>
                    <a:p>
                      <a:pPr algn="ctr" fontAlgn="b"/>
                      <a:r>
                        <a:rPr lang="de-DE" sz="2400" b="1" i="0" u="none" strike="noStrike">
                          <a:solidFill>
                            <a:srgbClr val="000000"/>
                          </a:solidFill>
                          <a:effectLst/>
                          <a:latin typeface="Calibri"/>
                        </a:rPr>
                        <a:t>South Africa</a:t>
                      </a:r>
                    </a:p>
                  </a:txBody>
                  <a:tcPr marL="12699" marR="12699" marT="12701" marB="0" anchor="b"/>
                </a:tc>
                <a:tc>
                  <a:txBody>
                    <a:bodyPr/>
                    <a:lstStyle/>
                    <a:p>
                      <a:pPr algn="ctr" fontAlgn="b"/>
                      <a:r>
                        <a:rPr lang="de-DE" sz="2400" b="1" i="0" u="none" strike="noStrike">
                          <a:solidFill>
                            <a:srgbClr val="000000"/>
                          </a:solidFill>
                          <a:effectLst/>
                          <a:latin typeface="Calibri"/>
                        </a:rPr>
                        <a:t>215</a:t>
                      </a:r>
                    </a:p>
                  </a:txBody>
                  <a:tcPr marL="12699" marR="12699" marT="12701" marB="0" anchor="b"/>
                </a:tc>
                <a:tc>
                  <a:txBody>
                    <a:bodyPr/>
                    <a:lstStyle/>
                    <a:p>
                      <a:pPr algn="ctr" fontAlgn="b"/>
                      <a:r>
                        <a:rPr lang="de-DE" sz="2400" b="1" i="0" u="none" strike="noStrike" dirty="0">
                          <a:solidFill>
                            <a:srgbClr val="000000"/>
                          </a:solidFill>
                          <a:effectLst/>
                          <a:latin typeface="Calibri"/>
                        </a:rPr>
                        <a:t>1,0</a:t>
                      </a:r>
                    </a:p>
                  </a:txBody>
                  <a:tcPr marL="12699" marR="12699" marT="12701" marB="0" anchor="b"/>
                </a:tc>
              </a:tr>
            </a:tbl>
          </a:graphicData>
        </a:graphic>
      </p:graphicFrame>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Selection</a:t>
            </a:r>
            <a:r>
              <a:rPr lang="de-DE" dirty="0" smtClean="0"/>
              <a:t> </a:t>
            </a:r>
            <a:r>
              <a:rPr lang="de-DE" dirty="0" err="1" smtClean="0"/>
              <a:t>of</a:t>
            </a:r>
            <a:r>
              <a:rPr lang="de-DE" dirty="0" smtClean="0"/>
              <a:t> Cases: </a:t>
            </a:r>
            <a:r>
              <a:rPr lang="de-DE" dirty="0" err="1" smtClean="0"/>
              <a:t>Employment</a:t>
            </a:r>
            <a:endParaRPr lang="de-DE" dirty="0"/>
          </a:p>
        </p:txBody>
      </p:sp>
      <p:sp>
        <p:nvSpPr>
          <p:cNvPr id="3" name="Inhaltsplatzhalter 2"/>
          <p:cNvSpPr>
            <a:spLocks noGrp="1"/>
          </p:cNvSpPr>
          <p:nvPr>
            <p:ph idx="1"/>
          </p:nvPr>
        </p:nvSpPr>
        <p:spPr/>
        <p:txBody>
          <a:bodyPr/>
          <a:lstStyle/>
          <a:p>
            <a:r>
              <a:rPr lang="en-US" dirty="0" smtClean="0"/>
              <a:t>China: 350.000 Jobs in wind energy, 1.6 Mio jobs in PV, </a:t>
            </a:r>
          </a:p>
          <a:p>
            <a:r>
              <a:rPr lang="en-US" dirty="0" smtClean="0"/>
              <a:t>Turkey: 81.000 Jobs in wind energy </a:t>
            </a:r>
          </a:p>
          <a:p>
            <a:r>
              <a:rPr lang="en-US" dirty="0" smtClean="0"/>
              <a:t>Brazil: 32.000 Jobs in wind energy, 30.000 in PV, 12.000 in hydropower</a:t>
            </a:r>
          </a:p>
          <a:p>
            <a:r>
              <a:rPr lang="en-US" dirty="0" smtClean="0"/>
              <a:t>India: 110.000 jobs in PV</a:t>
            </a:r>
          </a:p>
          <a:p>
            <a:r>
              <a:rPr lang="en-US" dirty="0" smtClean="0"/>
              <a:t>South Africa: 15.000 jobs in PV, 3600 jobs in wind energy</a:t>
            </a:r>
          </a:p>
          <a:p>
            <a:pPr>
              <a:buFont typeface="Symbol" panose="05050102010706020507" pitchFamily="18" charset="2"/>
              <a:buChar char="Þ"/>
            </a:pPr>
            <a:r>
              <a:rPr lang="en-US" dirty="0" smtClean="0"/>
              <a:t>Lack of data in Energy efficiency and for many countries</a:t>
            </a:r>
          </a:p>
          <a:p>
            <a:pPr marL="0" indent="0">
              <a:buNone/>
            </a:pPr>
            <a:r>
              <a:rPr lang="en-US" dirty="0" smtClean="0"/>
              <a:t> </a:t>
            </a:r>
          </a:p>
          <a:p>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817528449"/>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r>
              <a:rPr lang="de-DE" altLang="de-DE" smtClean="0"/>
              <a:t>Analysis of good practice countries</a:t>
            </a:r>
          </a:p>
        </p:txBody>
      </p:sp>
      <p:sp>
        <p:nvSpPr>
          <p:cNvPr id="39939" name="Inhaltsplatzhalter 2"/>
          <p:cNvSpPr>
            <a:spLocks noGrp="1"/>
          </p:cNvSpPr>
          <p:nvPr>
            <p:ph idx="1"/>
          </p:nvPr>
        </p:nvSpPr>
        <p:spPr>
          <a:xfrm>
            <a:off x="522288" y="981075"/>
            <a:ext cx="8478837" cy="5165725"/>
          </a:xfrm>
        </p:spPr>
        <p:txBody>
          <a:bodyPr/>
          <a:lstStyle/>
          <a:p>
            <a:r>
              <a:rPr lang="en-US" altLang="de-DE" dirty="0" smtClean="0"/>
              <a:t>What is the outcome?</a:t>
            </a:r>
          </a:p>
          <a:p>
            <a:pPr lvl="1"/>
            <a:r>
              <a:rPr lang="en-US" altLang="de-DE" dirty="0" smtClean="0"/>
              <a:t>E.g. development of RE capacities and employment over time</a:t>
            </a:r>
          </a:p>
          <a:p>
            <a:r>
              <a:rPr lang="en-US" altLang="de-DE" dirty="0" smtClean="0"/>
              <a:t>What are the systemic conditions? </a:t>
            </a:r>
          </a:p>
          <a:p>
            <a:pPr lvl="1"/>
            <a:r>
              <a:rPr lang="en-US" altLang="de-DE" dirty="0" smtClean="0"/>
              <a:t>E.g. Natural conditions, political system, financial system, socio-demographic situation</a:t>
            </a:r>
          </a:p>
          <a:p>
            <a:r>
              <a:rPr lang="en-US" altLang="de-DE" dirty="0" smtClean="0"/>
              <a:t>What strategies are in place? </a:t>
            </a:r>
          </a:p>
          <a:p>
            <a:pPr lvl="1"/>
            <a:r>
              <a:rPr lang="en-US" altLang="de-DE" dirty="0" smtClean="0"/>
              <a:t>E.g. Goals, horizontal and vertical coordination, participation, work program, capacities, evaluation and monitoring</a:t>
            </a:r>
          </a:p>
          <a:p>
            <a:r>
              <a:rPr lang="en-US" altLang="de-DE" dirty="0" smtClean="0"/>
              <a:t>What policy instruments have been adopted? </a:t>
            </a:r>
          </a:p>
          <a:p>
            <a:pPr lvl="1"/>
            <a:r>
              <a:rPr lang="en-US" altLang="de-DE" dirty="0" smtClean="0"/>
              <a:t>Supply, demand and market mechanisms including framework conditions </a:t>
            </a:r>
          </a:p>
          <a:p>
            <a:r>
              <a:rPr lang="en-US" altLang="de-DE" dirty="0" smtClean="0"/>
              <a:t>What is the outlook?</a:t>
            </a:r>
          </a:p>
          <a:p>
            <a:pPr lvl="1"/>
            <a:r>
              <a:rPr lang="en-US" altLang="de-DE" dirty="0" smtClean="0"/>
              <a:t>Expected development of markets &amp; local employment</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93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93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9939">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93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939">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993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el 1"/>
          <p:cNvSpPr>
            <a:spLocks noGrp="1"/>
          </p:cNvSpPr>
          <p:nvPr>
            <p:ph type="title"/>
          </p:nvPr>
        </p:nvSpPr>
        <p:spPr/>
        <p:txBody>
          <a:bodyPr/>
          <a:lstStyle/>
          <a:p>
            <a:r>
              <a:rPr lang="en-US" altLang="de-DE" smtClean="0"/>
              <a:t>Approach to data</a:t>
            </a:r>
          </a:p>
        </p:txBody>
      </p:sp>
      <p:sp>
        <p:nvSpPr>
          <p:cNvPr id="40963" name="Inhaltsplatzhalter 2"/>
          <p:cNvSpPr>
            <a:spLocks noGrp="1"/>
          </p:cNvSpPr>
          <p:nvPr>
            <p:ph idx="1"/>
          </p:nvPr>
        </p:nvSpPr>
        <p:spPr/>
        <p:txBody>
          <a:bodyPr/>
          <a:lstStyle/>
          <a:p>
            <a:r>
              <a:rPr lang="en-US" altLang="de-DE" dirty="0" smtClean="0"/>
              <a:t>Evidence is based on different sources of data:</a:t>
            </a:r>
          </a:p>
          <a:p>
            <a:pPr lvl="2"/>
            <a:r>
              <a:rPr lang="en-US" altLang="de-DE" sz="2200" dirty="0" smtClean="0"/>
              <a:t>International data banks on policies, markets &amp; employment;</a:t>
            </a:r>
          </a:p>
          <a:p>
            <a:pPr lvl="2"/>
            <a:r>
              <a:rPr lang="en-US" altLang="de-DE" sz="2200" dirty="0" smtClean="0"/>
              <a:t>National policy documents: strategies, laws;</a:t>
            </a:r>
          </a:p>
          <a:p>
            <a:pPr lvl="2"/>
            <a:r>
              <a:rPr lang="en-US" altLang="de-DE" sz="2200" dirty="0" smtClean="0"/>
              <a:t>Scientific literature (based on keyword search science direct and meta studies). </a:t>
            </a:r>
          </a:p>
          <a:p>
            <a:r>
              <a:rPr lang="en-US" altLang="de-DE" dirty="0" smtClean="0"/>
              <a:t>Core sources are pre-selected and evaluated by GIZ country experts to ensure completeness</a:t>
            </a:r>
          </a:p>
          <a:p>
            <a:r>
              <a:rPr lang="en-US" altLang="de-DE" dirty="0" smtClean="0"/>
              <a:t>Interviews with GIZ country experts</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6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6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6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096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09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el 1"/>
          <p:cNvSpPr>
            <a:spLocks noGrp="1"/>
          </p:cNvSpPr>
          <p:nvPr>
            <p:ph type="title"/>
          </p:nvPr>
        </p:nvSpPr>
        <p:spPr/>
        <p:txBody>
          <a:bodyPr/>
          <a:lstStyle/>
          <a:p>
            <a:r>
              <a:rPr lang="de-DE" altLang="de-DE" smtClean="0"/>
              <a:t>Turkey </a:t>
            </a:r>
          </a:p>
        </p:txBody>
      </p:sp>
      <p:sp>
        <p:nvSpPr>
          <p:cNvPr id="43011" name="Inhaltsplatzhalter 2"/>
          <p:cNvSpPr>
            <a:spLocks noGrp="1"/>
          </p:cNvSpPr>
          <p:nvPr>
            <p:ph idx="1"/>
          </p:nvPr>
        </p:nvSpPr>
        <p:spPr/>
        <p:txBody>
          <a:bodyPr/>
          <a:lstStyle/>
          <a:p>
            <a:r>
              <a:rPr lang="en-US" altLang="de-DE" dirty="0" smtClean="0"/>
              <a:t>Why is Turkey a good practice:</a:t>
            </a:r>
          </a:p>
          <a:p>
            <a:pPr lvl="1"/>
            <a:r>
              <a:rPr lang="en-US" altLang="de-DE" dirty="0" smtClean="0"/>
              <a:t>Very significant market for wind and geothermal energy + very high investments in these markets in recent years</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el 1"/>
          <p:cNvSpPr>
            <a:spLocks noGrp="1"/>
          </p:cNvSpPr>
          <p:nvPr>
            <p:ph type="title"/>
          </p:nvPr>
        </p:nvSpPr>
        <p:spPr/>
        <p:txBody>
          <a:bodyPr/>
          <a:lstStyle/>
          <a:p>
            <a:r>
              <a:rPr lang="en-US" altLang="de-DE" smtClean="0"/>
              <a:t>Why is Turkey a good practice? </a:t>
            </a:r>
          </a:p>
        </p:txBody>
      </p:sp>
      <p:sp>
        <p:nvSpPr>
          <p:cNvPr id="44035" name="Inhaltsplatzhalter 2"/>
          <p:cNvSpPr>
            <a:spLocks noGrp="1"/>
          </p:cNvSpPr>
          <p:nvPr>
            <p:ph idx="1"/>
          </p:nvPr>
        </p:nvSpPr>
        <p:spPr>
          <a:xfrm>
            <a:off x="539750" y="1150938"/>
            <a:ext cx="8461375" cy="5165725"/>
          </a:xfrm>
        </p:spPr>
        <p:txBody>
          <a:bodyPr/>
          <a:lstStyle/>
          <a:p>
            <a:r>
              <a:rPr lang="en-GB" altLang="de-DE" sz="2000" smtClean="0"/>
              <a:t>Development of installed RE power capacity in Turkey, in MW</a:t>
            </a:r>
            <a:r>
              <a:rPr lang="en-US" altLang="de-DE" sz="2000" smtClean="0"/>
              <a:t> </a:t>
            </a:r>
          </a:p>
        </p:txBody>
      </p:sp>
      <p:sp>
        <p:nvSpPr>
          <p:cNvPr id="4" name="Fußzeilenplatzhalter 3"/>
          <p:cNvSpPr>
            <a:spLocks noGrp="1"/>
          </p:cNvSpPr>
          <p:nvPr>
            <p:ph type="ftr" sz="quarter" idx="10"/>
          </p:nvPr>
        </p:nvSpPr>
        <p:spPr/>
        <p:txBody>
          <a:bodyPr/>
          <a:lstStyle/>
          <a:p>
            <a:pPr>
              <a:defRPr/>
            </a:pPr>
            <a:endParaRPr lang="de-DE"/>
          </a:p>
        </p:txBody>
      </p:sp>
      <p:pic>
        <p:nvPicPr>
          <p:cNvPr id="44037" name="Bild 1" descr="Screen Shot 2015-03-17 at 12.06.0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8050"/>
            <a:ext cx="8964613"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Textfeld 1"/>
          <p:cNvSpPr txBox="1">
            <a:spLocks noChangeArrowheads="1"/>
          </p:cNvSpPr>
          <p:nvPr/>
        </p:nvSpPr>
        <p:spPr bwMode="auto">
          <a:xfrm>
            <a:off x="1150938" y="1989138"/>
            <a:ext cx="37814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r>
              <a:rPr lang="tr-TR" altLang="de-DE" b="1"/>
              <a:t>Employment: </a:t>
            </a:r>
            <a:r>
              <a:rPr lang="tr-TR" altLang="de-DE"/>
              <a:t/>
            </a:r>
            <a:br>
              <a:rPr lang="tr-TR" altLang="de-DE"/>
            </a:br>
            <a:r>
              <a:rPr lang="tr-TR" altLang="de-DE"/>
              <a:t>Wind: 81.200 (EWEA 2012)</a:t>
            </a:r>
          </a:p>
          <a:p>
            <a:r>
              <a:rPr lang="tr-TR" altLang="de-DE"/>
              <a:t>Solar: 400 (IEA-PVPS) </a:t>
            </a:r>
          </a:p>
          <a:p>
            <a:r>
              <a:rPr lang="tr-TR" altLang="de-DE"/>
              <a:t>Geothermal: no data</a:t>
            </a:r>
            <a:endParaRPr lang="en-US" altLang="de-DE"/>
          </a:p>
        </p:txBody>
      </p:sp>
      <p:pic>
        <p:nvPicPr>
          <p:cNvPr id="44039" name="Bild 2" descr="Screen Shot 2015-03-19 at 10.08.1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23963" y="3536950"/>
            <a:ext cx="20605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p:cNvSpPr txBox="1"/>
          <p:nvPr/>
        </p:nvSpPr>
        <p:spPr>
          <a:xfrm>
            <a:off x="4608004" y="1739189"/>
            <a:ext cx="3886000" cy="923330"/>
          </a:xfrm>
          <a:prstGeom prst="rect">
            <a:avLst/>
          </a:prstGeom>
          <a:noFill/>
        </p:spPr>
        <p:txBody>
          <a:bodyPr wrap="none" rtlCol="0">
            <a:spAutoFit/>
          </a:bodyPr>
          <a:lstStyle/>
          <a:p>
            <a:r>
              <a:rPr lang="en-US" b="1" dirty="0" smtClean="0"/>
              <a:t>Energy intensity (industry): </a:t>
            </a:r>
          </a:p>
          <a:p>
            <a:r>
              <a:rPr lang="en-US" dirty="0" smtClean="0"/>
              <a:t>67% of EU </a:t>
            </a:r>
          </a:p>
          <a:p>
            <a:r>
              <a:rPr lang="en-US" dirty="0" smtClean="0"/>
              <a:t>2.5% annual improvement</a:t>
            </a:r>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el 1"/>
          <p:cNvSpPr>
            <a:spLocks noGrp="1"/>
          </p:cNvSpPr>
          <p:nvPr>
            <p:ph type="title"/>
          </p:nvPr>
        </p:nvSpPr>
        <p:spPr/>
        <p:txBody>
          <a:bodyPr/>
          <a:lstStyle/>
          <a:p>
            <a:r>
              <a:rPr lang="de-DE" altLang="de-DE" smtClean="0"/>
              <a:t>Turkey </a:t>
            </a:r>
          </a:p>
        </p:txBody>
      </p:sp>
      <p:sp>
        <p:nvSpPr>
          <p:cNvPr id="46083" name="Inhaltsplatzhalter 2"/>
          <p:cNvSpPr>
            <a:spLocks noGrp="1"/>
          </p:cNvSpPr>
          <p:nvPr>
            <p:ph idx="1"/>
          </p:nvPr>
        </p:nvSpPr>
        <p:spPr/>
        <p:txBody>
          <a:bodyPr/>
          <a:lstStyle/>
          <a:p>
            <a:r>
              <a:rPr lang="en-US" altLang="de-DE" dirty="0" smtClean="0"/>
              <a:t>Why is Turkey a good practice case:</a:t>
            </a:r>
          </a:p>
          <a:p>
            <a:pPr lvl="1"/>
            <a:r>
              <a:rPr lang="en-US" altLang="de-DE" dirty="0" smtClean="0"/>
              <a:t>Very significant market for wind and geothermal energy + very high investments in these markets in recent years</a:t>
            </a:r>
          </a:p>
          <a:p>
            <a:r>
              <a:rPr lang="en-US" altLang="de-DE" dirty="0" smtClean="0"/>
              <a:t>Framework conditions</a:t>
            </a:r>
          </a:p>
          <a:p>
            <a:pPr lvl="1"/>
            <a:r>
              <a:rPr lang="en-US" altLang="de-DE" dirty="0" smtClean="0"/>
              <a:t>Natural conditions </a:t>
            </a:r>
          </a:p>
          <a:p>
            <a:pPr lvl="1"/>
            <a:r>
              <a:rPr lang="en-US" altLang="de-DE" dirty="0" smtClean="0"/>
              <a:t>Fast growing demand for electricity </a:t>
            </a:r>
          </a:p>
          <a:p>
            <a:r>
              <a:rPr lang="en-US" altLang="de-DE" dirty="0" smtClean="0"/>
              <a:t>Strategies</a:t>
            </a:r>
          </a:p>
          <a:p>
            <a:pPr lvl="1"/>
            <a:r>
              <a:rPr lang="en-US" altLang="de-DE" dirty="0" smtClean="0"/>
              <a:t>Horizontal coordination including civil society stakeholders</a:t>
            </a:r>
          </a:p>
          <a:p>
            <a:r>
              <a:rPr lang="en-US" altLang="de-DE" dirty="0" smtClean="0"/>
              <a:t>Policy instruments</a:t>
            </a:r>
          </a:p>
          <a:p>
            <a:pPr lvl="1"/>
            <a:r>
              <a:rPr lang="en-US" altLang="de-DE" dirty="0" smtClean="0"/>
              <a:t>Feed in tariff + local content premiums for components</a:t>
            </a:r>
          </a:p>
          <a:p>
            <a:pPr lvl="1"/>
            <a:r>
              <a:rPr lang="en-US" altLang="de-DE" dirty="0" smtClean="0"/>
              <a:t>Subsidies for EE investments</a:t>
            </a:r>
          </a:p>
          <a:p>
            <a:r>
              <a:rPr lang="en-US" altLang="de-DE" dirty="0" smtClean="0"/>
              <a:t>Outlook: </a:t>
            </a:r>
          </a:p>
          <a:p>
            <a:pPr lvl="1"/>
            <a:r>
              <a:rPr lang="en-US" altLang="de-DE" dirty="0" smtClean="0"/>
              <a:t>Very strong growth in electricity demand (7% p.a.) drives RE investments</a:t>
            </a:r>
          </a:p>
          <a:p>
            <a:endParaRPr lang="de-DE" altLang="de-DE" dirty="0" smtClean="0"/>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608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08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083">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608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608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el 1"/>
          <p:cNvSpPr>
            <a:spLocks noGrp="1"/>
          </p:cNvSpPr>
          <p:nvPr>
            <p:ph type="title"/>
          </p:nvPr>
        </p:nvSpPr>
        <p:spPr/>
        <p:txBody>
          <a:bodyPr/>
          <a:lstStyle/>
          <a:p>
            <a:r>
              <a:rPr lang="de-DE" altLang="de-DE" smtClean="0"/>
              <a:t>South Africa</a:t>
            </a:r>
          </a:p>
        </p:txBody>
      </p:sp>
      <p:sp>
        <p:nvSpPr>
          <p:cNvPr id="47107" name="Inhaltsplatzhalter 2"/>
          <p:cNvSpPr>
            <a:spLocks noGrp="1"/>
          </p:cNvSpPr>
          <p:nvPr>
            <p:ph idx="1"/>
          </p:nvPr>
        </p:nvSpPr>
        <p:spPr/>
        <p:txBody>
          <a:bodyPr/>
          <a:lstStyle/>
          <a:p>
            <a:r>
              <a:rPr lang="en-US" altLang="de-DE" dirty="0" smtClean="0"/>
              <a:t>Why is SA a good practice case:</a:t>
            </a:r>
          </a:p>
          <a:p>
            <a:pPr lvl="1"/>
            <a:r>
              <a:rPr lang="en-US" altLang="de-DE" dirty="0" smtClean="0"/>
              <a:t>Installed capacity relatively small, but enormous amount of capacity under construction under the REI4P system</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el 1"/>
          <p:cNvSpPr>
            <a:spLocks noGrp="1"/>
          </p:cNvSpPr>
          <p:nvPr>
            <p:ph type="title"/>
          </p:nvPr>
        </p:nvSpPr>
        <p:spPr/>
        <p:txBody>
          <a:bodyPr/>
          <a:lstStyle/>
          <a:p>
            <a:r>
              <a:rPr lang="en-US" altLang="de-DE" smtClean="0"/>
              <a:t>Why is South Africa a Good Pracitice? </a:t>
            </a:r>
          </a:p>
        </p:txBody>
      </p:sp>
      <p:sp>
        <p:nvSpPr>
          <p:cNvPr id="4" name="Fußzeilenplatzhalter 3"/>
          <p:cNvSpPr>
            <a:spLocks noGrp="1"/>
          </p:cNvSpPr>
          <p:nvPr>
            <p:ph type="ftr" sz="quarter" idx="10"/>
          </p:nvPr>
        </p:nvSpPr>
        <p:spPr/>
        <p:txBody>
          <a:bodyPr/>
          <a:lstStyle/>
          <a:p>
            <a:pPr>
              <a:defRPr/>
            </a:pPr>
            <a:endParaRPr lang="de-DE"/>
          </a:p>
        </p:txBody>
      </p:sp>
      <p:sp>
        <p:nvSpPr>
          <p:cNvPr id="49156" name="Inhaltsplatzhalter 5"/>
          <p:cNvSpPr>
            <a:spLocks noGrp="1"/>
          </p:cNvSpPr>
          <p:nvPr>
            <p:ph idx="1"/>
          </p:nvPr>
        </p:nvSpPr>
        <p:spPr/>
        <p:txBody>
          <a:bodyPr/>
          <a:lstStyle/>
          <a:p>
            <a:r>
              <a:rPr lang="en-US" altLang="de-DE" sz="2000" smtClean="0"/>
              <a:t>Installed wind and PV capacity in South Africa, in MW</a:t>
            </a:r>
          </a:p>
        </p:txBody>
      </p:sp>
      <p:pic>
        <p:nvPicPr>
          <p:cNvPr id="49157" name="Bild 6" descr="SSD:Users:holgerbaer:Desktop:Screen Shot 2015-03-12 at 16.19.0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557338"/>
            <a:ext cx="8243887"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Textfeld 1"/>
          <p:cNvSpPr txBox="1">
            <a:spLocks noChangeArrowheads="1"/>
          </p:cNvSpPr>
          <p:nvPr/>
        </p:nvSpPr>
        <p:spPr bwMode="auto">
          <a:xfrm>
            <a:off x="1295400" y="2060575"/>
            <a:ext cx="66976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r>
              <a:rPr lang="en-US" altLang="de-DE" b="1" dirty="0"/>
              <a:t>Employment:</a:t>
            </a:r>
            <a:r>
              <a:rPr lang="en-US" altLang="de-DE" dirty="0"/>
              <a:t> </a:t>
            </a:r>
            <a:br>
              <a:rPr lang="en-US" altLang="de-DE" dirty="0"/>
            </a:br>
            <a:r>
              <a:rPr lang="en-US" altLang="de-DE" dirty="0"/>
              <a:t>Wind: 3600 (SA government 2012) </a:t>
            </a:r>
            <a:br>
              <a:rPr lang="en-US" altLang="de-DE" dirty="0"/>
            </a:br>
            <a:r>
              <a:rPr lang="en-US" altLang="de-DE" dirty="0"/>
              <a:t>Solar (PV+CSP): 15.400 +1.900 (SA government 2012) </a:t>
            </a:r>
            <a:endParaRPr lang="en-US" altLang="de-DE" b="1" dirty="0"/>
          </a:p>
        </p:txBody>
      </p:sp>
      <p:pic>
        <p:nvPicPr>
          <p:cNvPr id="49159" name="Bild 2" descr="Screen Shot 2015-03-19 at 10.09.26.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392488"/>
            <a:ext cx="19812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el 1"/>
          <p:cNvSpPr>
            <a:spLocks noGrp="1"/>
          </p:cNvSpPr>
          <p:nvPr>
            <p:ph type="title"/>
          </p:nvPr>
        </p:nvSpPr>
        <p:spPr/>
        <p:txBody>
          <a:bodyPr/>
          <a:lstStyle/>
          <a:p>
            <a:r>
              <a:rPr lang="de-DE" altLang="de-DE" smtClean="0"/>
              <a:t>South Africa</a:t>
            </a:r>
          </a:p>
        </p:txBody>
      </p:sp>
      <p:sp>
        <p:nvSpPr>
          <p:cNvPr id="51203" name="Inhaltsplatzhalter 2"/>
          <p:cNvSpPr>
            <a:spLocks noGrp="1"/>
          </p:cNvSpPr>
          <p:nvPr>
            <p:ph idx="1"/>
          </p:nvPr>
        </p:nvSpPr>
        <p:spPr/>
        <p:txBody>
          <a:bodyPr/>
          <a:lstStyle/>
          <a:p>
            <a:r>
              <a:rPr lang="en-US" altLang="de-DE" dirty="0" smtClean="0"/>
              <a:t>Why is SA a good practice case:</a:t>
            </a:r>
          </a:p>
          <a:p>
            <a:pPr lvl="1"/>
            <a:r>
              <a:rPr lang="en-US" altLang="de-DE" dirty="0" smtClean="0"/>
              <a:t>Installed capacity is small, but enormous amount of capacity under construction under the REI4P system</a:t>
            </a:r>
          </a:p>
          <a:p>
            <a:r>
              <a:rPr lang="en-US" altLang="de-DE" dirty="0" smtClean="0"/>
              <a:t>Framework conditions</a:t>
            </a:r>
          </a:p>
          <a:p>
            <a:pPr lvl="1"/>
            <a:r>
              <a:rPr lang="en-US" altLang="de-DE" dirty="0" smtClean="0"/>
              <a:t>Banking and finance system &amp; fast rise in electricity prices</a:t>
            </a:r>
          </a:p>
          <a:p>
            <a:r>
              <a:rPr lang="en-US" altLang="de-DE" dirty="0" smtClean="0"/>
              <a:t>Strategies</a:t>
            </a:r>
          </a:p>
          <a:p>
            <a:pPr lvl="1"/>
            <a:r>
              <a:rPr lang="en-US" altLang="de-DE" dirty="0" smtClean="0"/>
              <a:t>IRP as living strategy with extensive public participation </a:t>
            </a:r>
          </a:p>
          <a:p>
            <a:r>
              <a:rPr lang="en-US" altLang="de-DE" dirty="0" smtClean="0"/>
              <a:t>Policy instruments</a:t>
            </a:r>
          </a:p>
          <a:p>
            <a:pPr lvl="1"/>
            <a:r>
              <a:rPr lang="en-US" altLang="de-DE" dirty="0" smtClean="0"/>
              <a:t>Auction scheme with local content requirements </a:t>
            </a:r>
          </a:p>
          <a:p>
            <a:endParaRPr lang="de-DE" altLang="de-DE" dirty="0" smtClean="0"/>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0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120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2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p:txBody>
          <a:bodyPr/>
          <a:lstStyle/>
          <a:p>
            <a:r>
              <a:rPr lang="de-DE" altLang="de-DE" smtClean="0"/>
              <a:t>Goals</a:t>
            </a:r>
          </a:p>
        </p:txBody>
      </p:sp>
      <p:sp>
        <p:nvSpPr>
          <p:cNvPr id="2" name="Inhaltsplatzhalter 2"/>
          <p:cNvSpPr>
            <a:spLocks noGrp="1"/>
          </p:cNvSpPr>
          <p:nvPr>
            <p:ph idx="1"/>
          </p:nvPr>
        </p:nvSpPr>
        <p:spPr/>
        <p:txBody>
          <a:bodyPr/>
          <a:lstStyle/>
          <a:p>
            <a:pPr>
              <a:defRPr/>
            </a:pPr>
            <a:r>
              <a:rPr lang="en-US" altLang="de-DE" sz="2800" dirty="0" smtClean="0"/>
              <a:t>Analysis of good practice countries regarding: </a:t>
            </a:r>
          </a:p>
          <a:p>
            <a:pPr lvl="2">
              <a:defRPr/>
            </a:pPr>
            <a:r>
              <a:rPr lang="en-US" altLang="de-DE" sz="2400" dirty="0" smtClean="0"/>
              <a:t>Markets for technologies for renewable energy and energy efficiency </a:t>
            </a:r>
          </a:p>
          <a:p>
            <a:pPr lvl="2">
              <a:defRPr/>
            </a:pPr>
            <a:r>
              <a:rPr lang="en-US" altLang="de-DE" sz="2400" dirty="0" smtClean="0"/>
              <a:t>Domestic creation of value</a:t>
            </a:r>
          </a:p>
          <a:p>
            <a:pPr lvl="2">
              <a:defRPr/>
            </a:pPr>
            <a:r>
              <a:rPr lang="en-US" altLang="de-DE" sz="2400" dirty="0" smtClean="0"/>
              <a:t>Employment </a:t>
            </a:r>
          </a:p>
          <a:p>
            <a:pPr lvl="2">
              <a:defRPr/>
            </a:pPr>
            <a:r>
              <a:rPr lang="en-US" altLang="de-DE" sz="2400" dirty="0" smtClean="0"/>
              <a:t>Strategies and policy instruments </a:t>
            </a:r>
          </a:p>
          <a:p>
            <a:pPr marL="509587">
              <a:defRPr/>
            </a:pPr>
            <a:r>
              <a:rPr lang="en-US" altLang="de-DE" sz="2800" dirty="0" smtClean="0"/>
              <a:t>Analysis of causalities</a:t>
            </a:r>
          </a:p>
          <a:p>
            <a:pPr marL="509587">
              <a:defRPr/>
            </a:pPr>
            <a:r>
              <a:rPr lang="en-US" altLang="de-DE" sz="2800" dirty="0" smtClean="0"/>
              <a:t>Analysis of transferability</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el 1"/>
          <p:cNvSpPr>
            <a:spLocks noGrp="1"/>
          </p:cNvSpPr>
          <p:nvPr>
            <p:ph type="title"/>
          </p:nvPr>
        </p:nvSpPr>
        <p:spPr/>
        <p:txBody>
          <a:bodyPr/>
          <a:lstStyle/>
          <a:p>
            <a:r>
              <a:rPr lang="en-US" altLang="de-DE" smtClean="0"/>
              <a:t>South Africa: competitiveness of new RE vs. new coal</a:t>
            </a:r>
          </a:p>
        </p:txBody>
      </p:sp>
      <p:sp>
        <p:nvSpPr>
          <p:cNvPr id="4" name="Fußzeilenplatzhalter 3"/>
          <p:cNvSpPr>
            <a:spLocks noGrp="1"/>
          </p:cNvSpPr>
          <p:nvPr>
            <p:ph type="ftr" sz="quarter" idx="10"/>
          </p:nvPr>
        </p:nvSpPr>
        <p:spPr/>
        <p:txBody>
          <a:bodyPr/>
          <a:lstStyle/>
          <a:p>
            <a:pPr>
              <a:defRPr/>
            </a:pPr>
            <a:endParaRPr lang="de-DE"/>
          </a:p>
        </p:txBody>
      </p:sp>
      <p:pic>
        <p:nvPicPr>
          <p:cNvPr id="53252" name="Bild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016000"/>
            <a:ext cx="8497888"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el 1"/>
          <p:cNvSpPr>
            <a:spLocks noGrp="1"/>
          </p:cNvSpPr>
          <p:nvPr>
            <p:ph type="title"/>
          </p:nvPr>
        </p:nvSpPr>
        <p:spPr/>
        <p:txBody>
          <a:bodyPr/>
          <a:lstStyle/>
          <a:p>
            <a:r>
              <a:rPr lang="de-DE" altLang="de-DE" smtClean="0"/>
              <a:t>South Africa</a:t>
            </a:r>
          </a:p>
        </p:txBody>
      </p:sp>
      <p:sp>
        <p:nvSpPr>
          <p:cNvPr id="55299" name="Inhaltsplatzhalter 2"/>
          <p:cNvSpPr>
            <a:spLocks noGrp="1"/>
          </p:cNvSpPr>
          <p:nvPr>
            <p:ph idx="1"/>
          </p:nvPr>
        </p:nvSpPr>
        <p:spPr/>
        <p:txBody>
          <a:bodyPr/>
          <a:lstStyle/>
          <a:p>
            <a:r>
              <a:rPr lang="en-US" altLang="de-DE" dirty="0" smtClean="0"/>
              <a:t>Why is SA a good practice case:</a:t>
            </a:r>
          </a:p>
          <a:p>
            <a:pPr lvl="1"/>
            <a:r>
              <a:rPr lang="en-US" altLang="de-DE" dirty="0" smtClean="0"/>
              <a:t>Installed capacity is small, but enormous amount of capacity under construction under the REI4P system</a:t>
            </a:r>
          </a:p>
          <a:p>
            <a:r>
              <a:rPr lang="en-US" altLang="de-DE" dirty="0" smtClean="0"/>
              <a:t>Framework conditions</a:t>
            </a:r>
          </a:p>
          <a:p>
            <a:pPr lvl="1"/>
            <a:r>
              <a:rPr lang="en-US" altLang="de-DE" dirty="0" smtClean="0"/>
              <a:t>Banking and finance system &amp; fast rise in electricity prices</a:t>
            </a:r>
          </a:p>
          <a:p>
            <a:r>
              <a:rPr lang="en-US" altLang="de-DE" dirty="0" smtClean="0"/>
              <a:t>Strategies</a:t>
            </a:r>
          </a:p>
          <a:p>
            <a:pPr lvl="1"/>
            <a:r>
              <a:rPr lang="en-US" altLang="de-DE" dirty="0" smtClean="0"/>
              <a:t>IRP as living strategy with extensive public participation </a:t>
            </a:r>
          </a:p>
          <a:p>
            <a:r>
              <a:rPr lang="en-US" altLang="de-DE" dirty="0" smtClean="0"/>
              <a:t>Policy instruments</a:t>
            </a:r>
          </a:p>
          <a:p>
            <a:pPr lvl="1"/>
            <a:r>
              <a:rPr lang="en-US" altLang="de-DE" dirty="0" smtClean="0"/>
              <a:t>Auction scheme with local content requirements </a:t>
            </a:r>
          </a:p>
          <a:p>
            <a:r>
              <a:rPr lang="en-US" altLang="de-DE" dirty="0" smtClean="0"/>
              <a:t>Outlook:</a:t>
            </a:r>
          </a:p>
          <a:p>
            <a:pPr lvl="1"/>
            <a:r>
              <a:rPr lang="en-US" altLang="de-DE" dirty="0" smtClean="0"/>
              <a:t>High expected growth in electricity demand (5,4% p.a. till 2030); RE very soon competitive with investments in fossil energies; estimated nearly half a million green jobs by 2025, 80.000 of which in RE, 68.000 in EE</a:t>
            </a:r>
          </a:p>
          <a:p>
            <a:endParaRPr lang="de-DE" altLang="de-DE" dirty="0" smtClean="0"/>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el 1"/>
          <p:cNvSpPr>
            <a:spLocks noGrp="1"/>
          </p:cNvSpPr>
          <p:nvPr>
            <p:ph type="title"/>
          </p:nvPr>
        </p:nvSpPr>
        <p:spPr/>
        <p:txBody>
          <a:bodyPr/>
          <a:lstStyle/>
          <a:p>
            <a:r>
              <a:rPr lang="de-DE" altLang="de-DE" smtClean="0"/>
              <a:t>Mexico</a:t>
            </a:r>
          </a:p>
        </p:txBody>
      </p:sp>
      <p:sp>
        <p:nvSpPr>
          <p:cNvPr id="57347" name="Inhaltsplatzhalter 2"/>
          <p:cNvSpPr>
            <a:spLocks noGrp="1"/>
          </p:cNvSpPr>
          <p:nvPr>
            <p:ph idx="1"/>
          </p:nvPr>
        </p:nvSpPr>
        <p:spPr/>
        <p:txBody>
          <a:bodyPr/>
          <a:lstStyle/>
          <a:p>
            <a:r>
              <a:rPr lang="en-US" altLang="de-DE" dirty="0" smtClean="0"/>
              <a:t>Why is Mexico a good practice case:</a:t>
            </a:r>
          </a:p>
          <a:p>
            <a:pPr lvl="1"/>
            <a:r>
              <a:rPr lang="en-US" altLang="de-DE" sz="2200" dirty="0" smtClean="0"/>
              <a:t>Significant growth and investments in wind &amp; PV</a:t>
            </a:r>
          </a:p>
          <a:p>
            <a:pPr lvl="1"/>
            <a:r>
              <a:rPr lang="en-US" altLang="de-DE" sz="2200" dirty="0" smtClean="0"/>
              <a:t>EE improvements (e.g.-2,5% p.a. industrial energy intensity)</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el 1"/>
          <p:cNvSpPr>
            <a:spLocks noGrp="1"/>
          </p:cNvSpPr>
          <p:nvPr>
            <p:ph type="title"/>
          </p:nvPr>
        </p:nvSpPr>
        <p:spPr/>
        <p:txBody>
          <a:bodyPr/>
          <a:lstStyle/>
          <a:p>
            <a:r>
              <a:rPr lang="en-US" altLang="de-DE" smtClean="0"/>
              <a:t>Installed RE capacity in Mexico</a:t>
            </a:r>
          </a:p>
        </p:txBody>
      </p:sp>
      <p:sp>
        <p:nvSpPr>
          <p:cNvPr id="4" name="Fußzeilenplatzhalter 3"/>
          <p:cNvSpPr>
            <a:spLocks noGrp="1"/>
          </p:cNvSpPr>
          <p:nvPr>
            <p:ph type="ftr" sz="quarter" idx="10"/>
          </p:nvPr>
        </p:nvSpPr>
        <p:spPr/>
        <p:txBody>
          <a:bodyPr/>
          <a:lstStyle/>
          <a:p>
            <a:pPr>
              <a:defRPr/>
            </a:pPr>
            <a:endParaRPr lang="de-DE"/>
          </a:p>
        </p:txBody>
      </p:sp>
      <p:grpSp>
        <p:nvGrpSpPr>
          <p:cNvPr id="58372" name="Gruppierung 4"/>
          <p:cNvGrpSpPr>
            <a:grpSpLocks/>
          </p:cNvGrpSpPr>
          <p:nvPr/>
        </p:nvGrpSpPr>
        <p:grpSpPr bwMode="auto">
          <a:xfrm>
            <a:off x="250825" y="981075"/>
            <a:ext cx="8713788" cy="5651500"/>
            <a:chOff x="0" y="0"/>
            <a:chExt cx="5747385" cy="3907790"/>
          </a:xfrm>
        </p:grpSpPr>
        <p:pic>
          <p:nvPicPr>
            <p:cNvPr id="58375" name="Bild 5" descr="SSD:Users:holgerbaer:Desktop:Screen Shot 2015-03-17 at 12.29.28.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47385" cy="3907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6" name="Bild 6" descr="SSD:Users:holgerbaer:Desktop:Screen Shot 2015-03-17 at 12.29.4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400" y="914400"/>
              <a:ext cx="1143000" cy="488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8373" name="Textfeld 1"/>
          <p:cNvSpPr txBox="1">
            <a:spLocks noChangeArrowheads="1"/>
          </p:cNvSpPr>
          <p:nvPr/>
        </p:nvSpPr>
        <p:spPr bwMode="auto">
          <a:xfrm>
            <a:off x="3600450" y="1844675"/>
            <a:ext cx="37449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r>
              <a:rPr lang="en-US" altLang="de-DE" b="1" dirty="0" smtClean="0"/>
              <a:t>Energy efficiency industry: </a:t>
            </a:r>
          </a:p>
          <a:p>
            <a:r>
              <a:rPr lang="en-US" altLang="de-DE" dirty="0" smtClean="0"/>
              <a:t>65% of EU </a:t>
            </a:r>
          </a:p>
          <a:p>
            <a:r>
              <a:rPr lang="en-US" altLang="de-DE" dirty="0" smtClean="0"/>
              <a:t>2,5% annual improvement</a:t>
            </a:r>
            <a:endParaRPr lang="en-US" altLang="de-DE" dirty="0"/>
          </a:p>
        </p:txBody>
      </p:sp>
      <p:sp>
        <p:nvSpPr>
          <p:cNvPr id="58374" name="Textfeld 1"/>
          <p:cNvSpPr txBox="1">
            <a:spLocks noChangeArrowheads="1"/>
          </p:cNvSpPr>
          <p:nvPr/>
        </p:nvSpPr>
        <p:spPr bwMode="auto">
          <a:xfrm>
            <a:off x="1295400" y="3357563"/>
            <a:ext cx="20161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r>
              <a:rPr lang="en-US" altLang="de-DE" b="1" dirty="0"/>
              <a:t>Employment:</a:t>
            </a:r>
            <a:r>
              <a:rPr lang="en-US" altLang="de-DE" dirty="0"/>
              <a:t> </a:t>
            </a:r>
            <a:br>
              <a:rPr lang="en-US" altLang="de-DE" dirty="0"/>
            </a:br>
            <a:r>
              <a:rPr lang="en-US" altLang="de-DE" dirty="0"/>
              <a:t>Wind: 1500</a:t>
            </a:r>
            <a:br>
              <a:rPr lang="en-US" altLang="de-DE" dirty="0"/>
            </a:br>
            <a:r>
              <a:rPr lang="en-US" altLang="de-DE" dirty="0"/>
              <a:t>Solar PV: 100 </a:t>
            </a:r>
            <a:endParaRPr lang="en-US" altLang="de-DE" b="1"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3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37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837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837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el 1"/>
          <p:cNvSpPr>
            <a:spLocks noGrp="1"/>
          </p:cNvSpPr>
          <p:nvPr>
            <p:ph type="title"/>
          </p:nvPr>
        </p:nvSpPr>
        <p:spPr/>
        <p:txBody>
          <a:bodyPr/>
          <a:lstStyle/>
          <a:p>
            <a:r>
              <a:rPr lang="de-DE" altLang="de-DE" smtClean="0"/>
              <a:t>Mexico</a:t>
            </a:r>
          </a:p>
        </p:txBody>
      </p:sp>
      <p:sp>
        <p:nvSpPr>
          <p:cNvPr id="61443" name="Inhaltsplatzhalter 2"/>
          <p:cNvSpPr>
            <a:spLocks noGrp="1"/>
          </p:cNvSpPr>
          <p:nvPr>
            <p:ph idx="1"/>
          </p:nvPr>
        </p:nvSpPr>
        <p:spPr/>
        <p:txBody>
          <a:bodyPr/>
          <a:lstStyle/>
          <a:p>
            <a:r>
              <a:rPr lang="en-US" altLang="de-DE" sz="2000" dirty="0" smtClean="0"/>
              <a:t>Why is Mexico a good practice case:</a:t>
            </a:r>
          </a:p>
          <a:p>
            <a:pPr lvl="1"/>
            <a:r>
              <a:rPr lang="en-US" altLang="de-DE" sz="1800" dirty="0" smtClean="0"/>
              <a:t>Significant growth and investments in wind &amp; PV</a:t>
            </a:r>
          </a:p>
          <a:p>
            <a:pPr lvl="1"/>
            <a:r>
              <a:rPr lang="en-US" altLang="de-DE" sz="1800" dirty="0" smtClean="0"/>
              <a:t>EE improvements (e.g.-2,5% p.a. industrial energy intensity)</a:t>
            </a:r>
          </a:p>
          <a:p>
            <a:r>
              <a:rPr lang="en-US" altLang="de-DE" sz="2000" dirty="0" smtClean="0"/>
              <a:t>Framework conditions</a:t>
            </a:r>
          </a:p>
          <a:p>
            <a:pPr lvl="1"/>
            <a:r>
              <a:rPr lang="en-US" altLang="de-DE" sz="1800" dirty="0" smtClean="0"/>
              <a:t>Proximity to USA </a:t>
            </a:r>
            <a:r>
              <a:rPr lang="en-US" altLang="de-DE" sz="1800" dirty="0" smtClean="0">
                <a:sym typeface="Wingdings" panose="05000000000000000000" pitchFamily="2" charset="2"/>
              </a:rPr>
              <a:t> RE exports</a:t>
            </a:r>
            <a:endParaRPr lang="en-US" altLang="de-DE" sz="1800" dirty="0" smtClean="0"/>
          </a:p>
          <a:p>
            <a:r>
              <a:rPr lang="en-US" altLang="de-DE" sz="2000" dirty="0" smtClean="0"/>
              <a:t>Strategies</a:t>
            </a:r>
          </a:p>
          <a:p>
            <a:pPr lvl="1"/>
            <a:r>
              <a:rPr lang="en-US" altLang="de-DE" sz="1800" dirty="0" smtClean="0"/>
              <a:t>Long-term and short term-planning through the RE &amp; EE Strategies (15 years) and Special programs (4-5 years)</a:t>
            </a:r>
          </a:p>
          <a:p>
            <a:pPr lvl="1"/>
            <a:r>
              <a:rPr lang="en-US" altLang="de-DE" sz="1800" dirty="0" smtClean="0"/>
              <a:t>Participation through advisory councils</a:t>
            </a:r>
          </a:p>
          <a:p>
            <a:r>
              <a:rPr lang="en-US" altLang="de-DE" sz="2000" dirty="0" smtClean="0"/>
              <a:t>Policy instruments</a:t>
            </a:r>
          </a:p>
          <a:p>
            <a:pPr lvl="1"/>
            <a:r>
              <a:rPr lang="en-US" altLang="de-DE" sz="1800" dirty="0" smtClean="0"/>
              <a:t>Tax deduction up to 100% for RE investment</a:t>
            </a:r>
          </a:p>
          <a:p>
            <a:pPr lvl="1"/>
            <a:r>
              <a:rPr lang="en-US" altLang="de-DE" sz="1800" dirty="0" smtClean="0"/>
              <a:t>Energy efficiency subsidies for low income households </a:t>
            </a:r>
          </a:p>
          <a:p>
            <a:r>
              <a:rPr lang="en-US" altLang="de-DE" sz="2000" dirty="0" smtClean="0"/>
              <a:t>Outlook: </a:t>
            </a:r>
          </a:p>
          <a:p>
            <a:pPr lvl="1"/>
            <a:r>
              <a:rPr lang="en-US" altLang="de-DE" sz="1800" dirty="0" smtClean="0"/>
              <a:t>Very high growth rate in wind sector anticipated</a:t>
            </a:r>
          </a:p>
          <a:p>
            <a:pPr lvl="1"/>
            <a:r>
              <a:rPr lang="en-US" altLang="de-DE" sz="1800" dirty="0" smtClean="0"/>
              <a:t>Greening the economy could lead to </a:t>
            </a:r>
            <a:r>
              <a:rPr lang="en-US" altLang="de-DE" sz="1800" b="1" dirty="0" smtClean="0"/>
              <a:t>net</a:t>
            </a:r>
            <a:r>
              <a:rPr lang="en-US" altLang="de-DE" sz="1800" dirty="0" smtClean="0"/>
              <a:t> gain of 730.000 jobs</a:t>
            </a:r>
          </a:p>
          <a:p>
            <a:endParaRPr lang="de-DE" altLang="de-DE" sz="2000" dirty="0" smtClean="0"/>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4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4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44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4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4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43">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443">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1443">
                                            <p:txEl>
                                              <p:pRg st="12" end="1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144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Frequent</a:t>
            </a:r>
            <a:r>
              <a:rPr lang="de-DE" dirty="0" smtClean="0"/>
              <a:t> </a:t>
            </a:r>
            <a:r>
              <a:rPr lang="de-DE" dirty="0" err="1" smtClean="0"/>
              <a:t>observations</a:t>
            </a:r>
            <a:r>
              <a:rPr lang="de-DE" dirty="0" smtClean="0"/>
              <a:t> </a:t>
            </a:r>
            <a:endParaRPr lang="de-DE" dirty="0"/>
          </a:p>
        </p:txBody>
      </p:sp>
      <p:sp>
        <p:nvSpPr>
          <p:cNvPr id="3" name="Inhaltsplatzhalter 2"/>
          <p:cNvSpPr>
            <a:spLocks noGrp="1"/>
          </p:cNvSpPr>
          <p:nvPr>
            <p:ph idx="1"/>
          </p:nvPr>
        </p:nvSpPr>
        <p:spPr/>
        <p:txBody>
          <a:bodyPr/>
          <a:lstStyle/>
          <a:p>
            <a:r>
              <a:rPr lang="de-DE" dirty="0" smtClean="0"/>
              <a:t>Co-Evolution </a:t>
            </a:r>
            <a:r>
              <a:rPr lang="de-DE" dirty="0" err="1" smtClean="0"/>
              <a:t>of</a:t>
            </a:r>
            <a:r>
              <a:rPr lang="de-DE" dirty="0" smtClean="0"/>
              <a:t> </a:t>
            </a:r>
            <a:r>
              <a:rPr lang="de-DE" dirty="0" err="1" smtClean="0"/>
              <a:t>policies</a:t>
            </a:r>
            <a:r>
              <a:rPr lang="de-DE" dirty="0" smtClean="0"/>
              <a:t>, </a:t>
            </a:r>
            <a:r>
              <a:rPr lang="de-DE" dirty="0" err="1" smtClean="0"/>
              <a:t>technologies</a:t>
            </a:r>
            <a:r>
              <a:rPr lang="de-DE" dirty="0" smtClean="0"/>
              <a:t> </a:t>
            </a:r>
            <a:r>
              <a:rPr lang="de-DE" dirty="0" err="1" smtClean="0"/>
              <a:t>and</a:t>
            </a:r>
            <a:r>
              <a:rPr lang="de-DE" dirty="0" smtClean="0"/>
              <a:t> private </a:t>
            </a:r>
            <a:r>
              <a:rPr lang="de-DE" dirty="0" err="1" smtClean="0"/>
              <a:t>sector</a:t>
            </a:r>
            <a:r>
              <a:rPr lang="de-DE" dirty="0" smtClean="0"/>
              <a:t> </a:t>
            </a:r>
          </a:p>
          <a:p>
            <a:r>
              <a:rPr lang="de-DE" dirty="0" err="1" smtClean="0"/>
              <a:t>Importance</a:t>
            </a:r>
            <a:r>
              <a:rPr lang="de-DE" dirty="0" smtClean="0"/>
              <a:t> </a:t>
            </a:r>
            <a:r>
              <a:rPr lang="de-DE" dirty="0" err="1" smtClean="0"/>
              <a:t>of</a:t>
            </a:r>
            <a:r>
              <a:rPr lang="de-DE" dirty="0" smtClean="0"/>
              <a:t> </a:t>
            </a:r>
          </a:p>
          <a:p>
            <a:pPr lvl="1"/>
            <a:r>
              <a:rPr lang="de-DE" dirty="0" err="1" smtClean="0"/>
              <a:t>Participation</a:t>
            </a:r>
            <a:r>
              <a:rPr lang="de-DE" dirty="0" smtClean="0"/>
              <a:t> in </a:t>
            </a:r>
            <a:r>
              <a:rPr lang="de-DE" dirty="0" err="1" smtClean="0"/>
              <a:t>strategy</a:t>
            </a:r>
            <a:r>
              <a:rPr lang="de-DE" dirty="0" smtClean="0"/>
              <a:t> </a:t>
            </a:r>
            <a:r>
              <a:rPr lang="de-DE" dirty="0" err="1" smtClean="0"/>
              <a:t>development</a:t>
            </a:r>
            <a:r>
              <a:rPr lang="de-DE" dirty="0" smtClean="0"/>
              <a:t> </a:t>
            </a:r>
            <a:r>
              <a:rPr lang="de-DE" dirty="0" err="1" smtClean="0"/>
              <a:t>and</a:t>
            </a:r>
            <a:r>
              <a:rPr lang="de-DE" dirty="0" smtClean="0"/>
              <a:t> </a:t>
            </a:r>
            <a:r>
              <a:rPr lang="de-DE" dirty="0" err="1" smtClean="0"/>
              <a:t>implementation</a:t>
            </a:r>
            <a:r>
              <a:rPr lang="de-DE" dirty="0" smtClean="0"/>
              <a:t> </a:t>
            </a:r>
          </a:p>
          <a:p>
            <a:pPr lvl="1"/>
            <a:r>
              <a:rPr lang="de-DE" dirty="0" err="1" smtClean="0"/>
              <a:t>Coordination</a:t>
            </a:r>
            <a:r>
              <a:rPr lang="de-DE" dirty="0" smtClean="0"/>
              <a:t> </a:t>
            </a:r>
            <a:r>
              <a:rPr lang="de-DE" dirty="0" err="1" smtClean="0"/>
              <a:t>within</a:t>
            </a:r>
            <a:r>
              <a:rPr lang="de-DE" dirty="0" smtClean="0"/>
              <a:t> </a:t>
            </a:r>
            <a:r>
              <a:rPr lang="de-DE" dirty="0" err="1" smtClean="0"/>
              <a:t>government</a:t>
            </a:r>
            <a:r>
              <a:rPr lang="de-DE" dirty="0" smtClean="0"/>
              <a:t> </a:t>
            </a:r>
          </a:p>
          <a:p>
            <a:pPr lvl="1"/>
            <a:r>
              <a:rPr lang="de-DE" dirty="0" err="1" smtClean="0"/>
              <a:t>Financing</a:t>
            </a:r>
            <a:r>
              <a:rPr lang="de-DE" dirty="0" smtClean="0"/>
              <a:t> </a:t>
            </a:r>
          </a:p>
          <a:p>
            <a:pPr lvl="1"/>
            <a:r>
              <a:rPr lang="de-DE" dirty="0" smtClean="0"/>
              <a:t>Human </a:t>
            </a:r>
            <a:r>
              <a:rPr lang="de-DE" dirty="0" err="1" smtClean="0"/>
              <a:t>capacities</a:t>
            </a:r>
            <a:r>
              <a:rPr lang="de-DE" dirty="0" smtClean="0"/>
              <a:t> </a:t>
            </a:r>
          </a:p>
          <a:p>
            <a:pPr lvl="1"/>
            <a:r>
              <a:rPr lang="de-DE" dirty="0" smtClean="0"/>
              <a:t>Provision </a:t>
            </a:r>
            <a:r>
              <a:rPr lang="de-DE" dirty="0" err="1" smtClean="0"/>
              <a:t>of</a:t>
            </a:r>
            <a:r>
              <a:rPr lang="de-DE" dirty="0" smtClean="0"/>
              <a:t> </a:t>
            </a:r>
            <a:r>
              <a:rPr lang="de-DE" dirty="0" err="1" smtClean="0"/>
              <a:t>local</a:t>
            </a:r>
            <a:r>
              <a:rPr lang="de-DE" dirty="0" smtClean="0"/>
              <a:t> </a:t>
            </a:r>
            <a:r>
              <a:rPr lang="de-DE" dirty="0" err="1" smtClean="0"/>
              <a:t>content</a:t>
            </a:r>
            <a:r>
              <a:rPr lang="de-DE" dirty="0" smtClean="0"/>
              <a:t> </a:t>
            </a:r>
          </a:p>
          <a:p>
            <a:pPr lvl="1"/>
            <a:r>
              <a:rPr lang="de-DE" dirty="0" smtClean="0"/>
              <a:t>Access </a:t>
            </a:r>
            <a:r>
              <a:rPr lang="de-DE" dirty="0" err="1" smtClean="0"/>
              <a:t>to</a:t>
            </a:r>
            <a:r>
              <a:rPr lang="de-DE" dirty="0" smtClean="0"/>
              <a:t> </a:t>
            </a:r>
            <a:r>
              <a:rPr lang="de-DE" dirty="0" err="1" smtClean="0"/>
              <a:t>grid</a:t>
            </a:r>
            <a:r>
              <a:rPr lang="de-DE" dirty="0" smtClean="0"/>
              <a:t> </a:t>
            </a:r>
          </a:p>
          <a:p>
            <a:pPr marL="0" indent="0">
              <a:buNone/>
            </a:pPr>
            <a:endParaRPr lang="de-DE" dirty="0" err="1" smtClean="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1324184231"/>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MENA </a:t>
            </a:r>
            <a:r>
              <a:rPr lang="de-DE" dirty="0" err="1" smtClean="0"/>
              <a:t>country</a:t>
            </a:r>
            <a:r>
              <a:rPr lang="de-DE" dirty="0" smtClean="0"/>
              <a:t> </a:t>
            </a:r>
            <a:r>
              <a:rPr lang="de-DE" dirty="0" err="1"/>
              <a:t>a</a:t>
            </a:r>
            <a:r>
              <a:rPr lang="de-DE" dirty="0" err="1" smtClean="0"/>
              <a:t>nalysis</a:t>
            </a:r>
            <a:endParaRPr lang="de-DE" dirty="0"/>
          </a:p>
        </p:txBody>
      </p:sp>
      <p:sp>
        <p:nvSpPr>
          <p:cNvPr id="3" name="Inhaltsplatzhalter 2"/>
          <p:cNvSpPr>
            <a:spLocks noGrp="1"/>
          </p:cNvSpPr>
          <p:nvPr>
            <p:ph idx="1"/>
          </p:nvPr>
        </p:nvSpPr>
        <p:spPr/>
        <p:txBody>
          <a:bodyPr/>
          <a:lstStyle/>
          <a:p>
            <a:r>
              <a:rPr lang="de-DE" dirty="0" smtClean="0"/>
              <a:t>Support </a:t>
            </a:r>
            <a:r>
              <a:rPr lang="de-DE" dirty="0" err="1" smtClean="0"/>
              <a:t>schemes</a:t>
            </a:r>
            <a:endParaRPr lang="de-DE" dirty="0"/>
          </a:p>
          <a:p>
            <a:pPr lvl="1"/>
            <a:r>
              <a:rPr lang="de-DE" dirty="0" err="1" smtClean="0"/>
              <a:t>Good</a:t>
            </a:r>
            <a:r>
              <a:rPr lang="de-DE" dirty="0" smtClean="0"/>
              <a:t> Practice South African </a:t>
            </a:r>
            <a:r>
              <a:rPr lang="de-DE" dirty="0" err="1" smtClean="0"/>
              <a:t>Auction</a:t>
            </a:r>
            <a:r>
              <a:rPr lang="de-DE" dirty="0"/>
              <a:t> </a:t>
            </a:r>
            <a:r>
              <a:rPr lang="de-DE" dirty="0" err="1" smtClean="0"/>
              <a:t>Scheme</a:t>
            </a:r>
            <a:r>
              <a:rPr lang="de-DE" dirty="0" smtClean="0"/>
              <a:t>? </a:t>
            </a:r>
          </a:p>
          <a:p>
            <a:r>
              <a:rPr lang="de-DE" dirty="0" err="1" smtClean="0"/>
              <a:t>Energy</a:t>
            </a:r>
            <a:r>
              <a:rPr lang="de-DE" dirty="0" smtClean="0"/>
              <a:t> Transformation </a:t>
            </a:r>
          </a:p>
          <a:p>
            <a:pPr lvl="1"/>
            <a:r>
              <a:rPr lang="de-DE" dirty="0" err="1" smtClean="0"/>
              <a:t>Good</a:t>
            </a:r>
            <a:r>
              <a:rPr lang="de-DE" dirty="0" smtClean="0"/>
              <a:t> Practice Turkeys </a:t>
            </a:r>
            <a:r>
              <a:rPr lang="de-DE" dirty="0" err="1" smtClean="0"/>
              <a:t>Regulatory</a:t>
            </a:r>
            <a:r>
              <a:rPr lang="de-DE" dirty="0" smtClean="0"/>
              <a:t> Agency? </a:t>
            </a:r>
          </a:p>
          <a:p>
            <a:r>
              <a:rPr lang="de-DE" dirty="0" err="1" smtClean="0"/>
              <a:t>Energy</a:t>
            </a:r>
            <a:r>
              <a:rPr lang="de-DE" dirty="0" smtClean="0"/>
              <a:t> Efficiency </a:t>
            </a:r>
          </a:p>
          <a:p>
            <a:pPr lvl="1"/>
            <a:r>
              <a:rPr lang="de-DE" dirty="0" err="1" smtClean="0"/>
              <a:t>Good</a:t>
            </a:r>
            <a:r>
              <a:rPr lang="de-DE" dirty="0" smtClean="0"/>
              <a:t> Practice Mexicos </a:t>
            </a:r>
            <a:r>
              <a:rPr lang="de-DE" dirty="0" err="1" smtClean="0"/>
              <a:t>Subsidies</a:t>
            </a:r>
            <a:r>
              <a:rPr lang="de-DE" dirty="0" smtClean="0"/>
              <a:t> </a:t>
            </a:r>
            <a:r>
              <a:rPr lang="de-DE" dirty="0" err="1" smtClean="0"/>
              <a:t>for</a:t>
            </a:r>
            <a:r>
              <a:rPr lang="de-DE" dirty="0" smtClean="0"/>
              <a:t> </a:t>
            </a:r>
            <a:r>
              <a:rPr lang="de-DE" dirty="0" err="1" smtClean="0"/>
              <a:t>low</a:t>
            </a:r>
            <a:r>
              <a:rPr lang="de-DE" dirty="0" smtClean="0"/>
              <a:t>- </a:t>
            </a:r>
            <a:r>
              <a:rPr lang="de-DE" dirty="0" err="1" smtClean="0"/>
              <a:t>and</a:t>
            </a:r>
            <a:r>
              <a:rPr lang="de-DE" dirty="0" smtClean="0"/>
              <a:t> </a:t>
            </a:r>
            <a:r>
              <a:rPr lang="de-DE" dirty="0" err="1" smtClean="0"/>
              <a:t>middle</a:t>
            </a:r>
            <a:r>
              <a:rPr lang="de-DE" dirty="0" smtClean="0"/>
              <a:t> </a:t>
            </a:r>
            <a:r>
              <a:rPr lang="de-DE" dirty="0" err="1" smtClean="0"/>
              <a:t>income</a:t>
            </a:r>
            <a:r>
              <a:rPr lang="de-DE" dirty="0" smtClean="0"/>
              <a:t> </a:t>
            </a:r>
            <a:r>
              <a:rPr lang="de-DE" dirty="0" err="1" smtClean="0"/>
              <a:t>households</a:t>
            </a:r>
            <a:r>
              <a:rPr lang="de-DE" dirty="0" smtClean="0"/>
              <a:t>? </a:t>
            </a:r>
          </a:p>
          <a:p>
            <a:r>
              <a:rPr lang="de-DE" dirty="0" smtClean="0"/>
              <a:t>Training</a:t>
            </a:r>
          </a:p>
          <a:p>
            <a:pPr lvl="1"/>
            <a:r>
              <a:rPr lang="de-DE" dirty="0" err="1" smtClean="0"/>
              <a:t>Good</a:t>
            </a:r>
            <a:r>
              <a:rPr lang="de-DE" dirty="0" smtClean="0"/>
              <a:t> Practice South African </a:t>
            </a:r>
            <a:r>
              <a:rPr lang="de-DE" dirty="0" err="1" smtClean="0"/>
              <a:t>Energy</a:t>
            </a:r>
            <a:r>
              <a:rPr lang="de-DE" dirty="0" smtClean="0"/>
              <a:t> Training Center? </a:t>
            </a:r>
          </a:p>
          <a:p>
            <a:r>
              <a:rPr lang="de-DE" dirty="0" smtClean="0"/>
              <a:t>Other </a:t>
            </a:r>
            <a:r>
              <a:rPr lang="de-DE" dirty="0" err="1" smtClean="0"/>
              <a:t>issues</a:t>
            </a:r>
            <a:r>
              <a:rPr lang="de-DE" dirty="0" smtClean="0"/>
              <a:t>? </a:t>
            </a:r>
          </a:p>
          <a:p>
            <a:pPr lvl="1"/>
            <a:r>
              <a:rPr lang="de-DE" dirty="0" err="1" smtClean="0"/>
              <a:t>Local</a:t>
            </a:r>
            <a:r>
              <a:rPr lang="de-DE" dirty="0" smtClean="0"/>
              <a:t> </a:t>
            </a:r>
            <a:r>
              <a:rPr lang="de-DE" dirty="0" err="1" smtClean="0"/>
              <a:t>content</a:t>
            </a:r>
            <a:r>
              <a:rPr lang="de-DE" dirty="0" smtClean="0"/>
              <a:t>? </a:t>
            </a:r>
          </a:p>
          <a:p>
            <a:pPr lvl="1"/>
            <a:r>
              <a:rPr lang="de-DE" dirty="0" smtClean="0"/>
              <a:t>Private </a:t>
            </a:r>
            <a:r>
              <a:rPr lang="de-DE" dirty="0" err="1" smtClean="0"/>
              <a:t>sector</a:t>
            </a:r>
            <a:r>
              <a:rPr lang="de-DE" dirty="0" smtClean="0"/>
              <a:t> </a:t>
            </a:r>
            <a:r>
              <a:rPr lang="de-DE" dirty="0" err="1" smtClean="0"/>
              <a:t>development</a:t>
            </a:r>
            <a:r>
              <a:rPr lang="de-DE" dirty="0" smtClean="0"/>
              <a:t> </a:t>
            </a:r>
            <a:r>
              <a:rPr lang="de-DE" dirty="0" err="1" smtClean="0"/>
              <a:t>and</a:t>
            </a:r>
            <a:r>
              <a:rPr lang="de-DE" dirty="0" smtClean="0"/>
              <a:t> </a:t>
            </a:r>
            <a:r>
              <a:rPr lang="de-DE" dirty="0" err="1" smtClean="0"/>
              <a:t>participation</a:t>
            </a:r>
            <a:r>
              <a:rPr lang="de-DE" dirty="0" smtClean="0"/>
              <a:t>? </a:t>
            </a:r>
          </a:p>
          <a:p>
            <a:pPr lvl="1"/>
            <a:endParaRPr lang="de-DE" dirty="0" smtClean="0"/>
          </a:p>
          <a:p>
            <a:pPr lvl="1"/>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034233925"/>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el 1"/>
          <p:cNvSpPr>
            <a:spLocks noGrp="1"/>
          </p:cNvSpPr>
          <p:nvPr>
            <p:ph type="title"/>
          </p:nvPr>
        </p:nvSpPr>
        <p:spPr/>
        <p:txBody>
          <a:bodyPr/>
          <a:lstStyle/>
          <a:p>
            <a:r>
              <a:rPr lang="de-DE" altLang="de-DE" dirty="0" err="1" smtClean="0"/>
              <a:t>Towards</a:t>
            </a:r>
            <a:r>
              <a:rPr lang="de-DE" altLang="de-DE" dirty="0" smtClean="0"/>
              <a:t> a Toolbox: </a:t>
            </a:r>
            <a:r>
              <a:rPr lang="de-DE" altLang="de-DE" dirty="0" smtClean="0"/>
              <a:t>Support </a:t>
            </a:r>
            <a:r>
              <a:rPr lang="de-DE" altLang="de-DE" dirty="0" err="1" smtClean="0"/>
              <a:t>Scheme</a:t>
            </a:r>
            <a:endParaRPr lang="de-DE" altLang="de-DE" dirty="0" smtClean="0"/>
          </a:p>
        </p:txBody>
      </p:sp>
      <p:sp>
        <p:nvSpPr>
          <p:cNvPr id="62467" name="Inhaltsplatzhalter 2"/>
          <p:cNvSpPr>
            <a:spLocks noGrp="1"/>
          </p:cNvSpPr>
          <p:nvPr>
            <p:ph idx="1"/>
          </p:nvPr>
        </p:nvSpPr>
        <p:spPr/>
        <p:txBody>
          <a:bodyPr/>
          <a:lstStyle/>
          <a:p>
            <a:r>
              <a:rPr lang="en-US" altLang="de-DE" dirty="0" smtClean="0"/>
              <a:t>South African auctioning scheme for RE capacity</a:t>
            </a:r>
          </a:p>
          <a:p>
            <a:r>
              <a:rPr lang="en-US" altLang="de-DE" dirty="0" smtClean="0"/>
              <a:t>Framework conditions:</a:t>
            </a:r>
          </a:p>
          <a:p>
            <a:pPr lvl="1"/>
            <a:r>
              <a:rPr lang="en-US" altLang="de-DE" dirty="0" smtClean="0"/>
              <a:t>Country</a:t>
            </a:r>
            <a:r>
              <a:rPr lang="en-US" altLang="en-US" dirty="0" smtClean="0"/>
              <a:t>’</a:t>
            </a:r>
            <a:r>
              <a:rPr lang="en-US" altLang="de-DE" dirty="0" smtClean="0"/>
              <a:t>s extensive experience with public private partnerships </a:t>
            </a:r>
          </a:p>
          <a:p>
            <a:pPr lvl="1"/>
            <a:r>
              <a:rPr lang="en-US" altLang="de-DE" dirty="0" smtClean="0"/>
              <a:t>developers capable to shoulder high entry costs of REI4P</a:t>
            </a:r>
          </a:p>
          <a:p>
            <a:pPr lvl="1"/>
            <a:r>
              <a:rPr lang="en-US" altLang="de-DE" dirty="0" smtClean="0"/>
              <a:t>Functioning banking &amp; capital market</a:t>
            </a:r>
          </a:p>
          <a:p>
            <a:pPr lvl="1"/>
            <a:r>
              <a:rPr lang="en-US" altLang="de-DE" dirty="0" smtClean="0">
                <a:sym typeface="Wingdings" panose="05000000000000000000" pitchFamily="2" charset="2"/>
              </a:rPr>
              <a:t>Cost-competitiveness of RE with new conventional power</a:t>
            </a:r>
          </a:p>
          <a:p>
            <a:pPr>
              <a:buFontTx/>
              <a:buNone/>
            </a:pPr>
            <a:endParaRPr lang="de-DE" altLang="de-DE" dirty="0" smtClean="0"/>
          </a:p>
          <a:p>
            <a:endParaRPr lang="de-DE" altLang="de-DE" dirty="0" smtClean="0"/>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lstStyle/>
          <a:p>
            <a:r>
              <a:rPr lang="de-DE" altLang="de-DE" dirty="0" err="1" smtClean="0"/>
              <a:t>Towards</a:t>
            </a:r>
            <a:r>
              <a:rPr lang="de-DE" altLang="de-DE" dirty="0" smtClean="0"/>
              <a:t> a Toolbox: </a:t>
            </a:r>
            <a:r>
              <a:rPr lang="de-DE" altLang="de-DE" dirty="0" smtClean="0"/>
              <a:t/>
            </a:r>
            <a:br>
              <a:rPr lang="de-DE" altLang="de-DE" dirty="0" smtClean="0"/>
            </a:br>
            <a:r>
              <a:rPr lang="de-DE" altLang="de-DE" dirty="0" err="1" smtClean="0"/>
              <a:t>Supporting</a:t>
            </a:r>
            <a:r>
              <a:rPr lang="de-DE" altLang="de-DE" dirty="0" smtClean="0"/>
              <a:t> </a:t>
            </a:r>
            <a:r>
              <a:rPr lang="de-DE" altLang="de-DE" dirty="0" err="1" smtClean="0"/>
              <a:t>Energy</a:t>
            </a:r>
            <a:r>
              <a:rPr lang="de-DE" altLang="de-DE" dirty="0" smtClean="0"/>
              <a:t> Transformation</a:t>
            </a:r>
            <a:endParaRPr lang="en-US" altLang="de-DE" dirty="0" smtClean="0"/>
          </a:p>
        </p:txBody>
      </p:sp>
      <p:sp>
        <p:nvSpPr>
          <p:cNvPr id="64515" name="Inhaltsplatzhalter 2"/>
          <p:cNvSpPr>
            <a:spLocks noGrp="1"/>
          </p:cNvSpPr>
          <p:nvPr>
            <p:ph idx="1"/>
          </p:nvPr>
        </p:nvSpPr>
        <p:spPr/>
        <p:txBody>
          <a:bodyPr/>
          <a:lstStyle/>
          <a:p>
            <a:r>
              <a:rPr lang="en-US" altLang="de-DE" dirty="0" smtClean="0"/>
              <a:t>Regulating access to the electricity market: Turkey - Regulatory Agency</a:t>
            </a:r>
          </a:p>
          <a:p>
            <a:r>
              <a:rPr lang="en-US" altLang="de-DE" dirty="0" smtClean="0"/>
              <a:t>Framework conditions:</a:t>
            </a:r>
          </a:p>
          <a:p>
            <a:pPr lvl="1"/>
            <a:r>
              <a:rPr lang="en-US" altLang="de-DE" dirty="0" smtClean="0"/>
              <a:t>Former state-owned vertically integrated electricity monopoly broken up into: 1) generation, 2) trade, 3) transmission, 4) distribution, 3&amp;4 remain in public ownership</a:t>
            </a:r>
          </a:p>
          <a:p>
            <a:pPr lvl="1"/>
            <a:r>
              <a:rPr lang="en-US" altLang="de-DE" dirty="0" smtClean="0"/>
              <a:t>Clear regulatory framework about non-discriminatory access to the grid</a:t>
            </a:r>
          </a:p>
          <a:p>
            <a:pPr lvl="1"/>
            <a:r>
              <a:rPr lang="en-US" altLang="de-DE" dirty="0" smtClean="0"/>
              <a:t>Strong government oversight by EMRA</a:t>
            </a:r>
          </a:p>
          <a:p>
            <a:pPr lvl="1"/>
            <a:r>
              <a:rPr lang="en-US" altLang="de-DE" dirty="0" smtClean="0"/>
              <a:t>Strong growth in demand requires investment in grid expansion</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562" name="Titel 1"/>
          <p:cNvSpPr>
            <a:spLocks noGrp="1"/>
          </p:cNvSpPr>
          <p:nvPr>
            <p:ph type="title"/>
          </p:nvPr>
        </p:nvSpPr>
        <p:spPr/>
        <p:txBody>
          <a:bodyPr/>
          <a:lstStyle/>
          <a:p>
            <a:r>
              <a:rPr lang="de-DE" altLang="de-DE" dirty="0" err="1" smtClean="0"/>
              <a:t>Towards</a:t>
            </a:r>
            <a:r>
              <a:rPr lang="de-DE" altLang="de-DE" dirty="0" smtClean="0"/>
              <a:t> a Toolbox: </a:t>
            </a:r>
            <a:r>
              <a:rPr lang="de-DE" altLang="de-DE" dirty="0" smtClean="0"/>
              <a:t/>
            </a:r>
            <a:br>
              <a:rPr lang="de-DE" altLang="de-DE" dirty="0" smtClean="0"/>
            </a:br>
            <a:r>
              <a:rPr lang="de-DE" altLang="de-DE" dirty="0" err="1" smtClean="0"/>
              <a:t>Supporting</a:t>
            </a:r>
            <a:r>
              <a:rPr lang="de-DE" altLang="de-DE" dirty="0" smtClean="0"/>
              <a:t> </a:t>
            </a:r>
            <a:r>
              <a:rPr lang="de-DE" altLang="de-DE" dirty="0" err="1" smtClean="0"/>
              <a:t>Energy</a:t>
            </a:r>
            <a:r>
              <a:rPr lang="de-DE" altLang="de-DE" dirty="0" smtClean="0"/>
              <a:t> </a:t>
            </a:r>
            <a:r>
              <a:rPr lang="de-DE" altLang="de-DE" dirty="0" err="1" smtClean="0"/>
              <a:t>transformation</a:t>
            </a:r>
            <a:endParaRPr lang="en-US" altLang="de-DE" dirty="0" smtClean="0"/>
          </a:p>
        </p:txBody>
      </p:sp>
      <p:sp>
        <p:nvSpPr>
          <p:cNvPr id="66563" name="Inhaltsplatzhalter 2"/>
          <p:cNvSpPr>
            <a:spLocks noGrp="1"/>
          </p:cNvSpPr>
          <p:nvPr>
            <p:ph idx="1"/>
          </p:nvPr>
        </p:nvSpPr>
        <p:spPr/>
        <p:txBody>
          <a:bodyPr/>
          <a:lstStyle/>
          <a:p>
            <a:r>
              <a:rPr lang="en-US" altLang="de-DE" dirty="0" smtClean="0"/>
              <a:t>Regulating access to the electricity market: </a:t>
            </a:r>
            <a:r>
              <a:rPr lang="en-CA" altLang="de-DE" dirty="0" smtClean="0"/>
              <a:t>Mexico</a:t>
            </a:r>
            <a:r>
              <a:rPr lang="en-CA" altLang="en-US" dirty="0" smtClean="0"/>
              <a:t>’</a:t>
            </a:r>
            <a:r>
              <a:rPr lang="en-CA" altLang="de-DE" dirty="0" smtClean="0"/>
              <a:t>s independent electricity regulator</a:t>
            </a:r>
          </a:p>
          <a:p>
            <a:r>
              <a:rPr lang="de-DE" altLang="de-DE" dirty="0" smtClean="0"/>
              <a:t>Framework </a:t>
            </a:r>
            <a:r>
              <a:rPr lang="de-DE" altLang="de-DE" dirty="0" err="1" smtClean="0"/>
              <a:t>conditions</a:t>
            </a:r>
            <a:r>
              <a:rPr lang="de-DE" altLang="de-DE" dirty="0" smtClean="0"/>
              <a:t>:</a:t>
            </a:r>
          </a:p>
          <a:p>
            <a:pPr lvl="1"/>
            <a:r>
              <a:rPr lang="en-CA" altLang="de-DE" dirty="0" smtClean="0"/>
              <a:t>(NB: reform is currently under way)</a:t>
            </a:r>
          </a:p>
          <a:p>
            <a:pPr lvl="1"/>
            <a:r>
              <a:rPr lang="en-CA" altLang="de-DE" dirty="0" smtClean="0"/>
              <a:t>Demand for private investments in grid expansion</a:t>
            </a:r>
          </a:p>
          <a:p>
            <a:pPr lvl="1"/>
            <a:r>
              <a:rPr lang="en-CA" altLang="de-DE" dirty="0" smtClean="0"/>
              <a:t>Clear regulatory framework</a:t>
            </a:r>
          </a:p>
          <a:p>
            <a:pPr lvl="1"/>
            <a:r>
              <a:rPr lang="en-CA" altLang="de-DE" dirty="0" smtClean="0"/>
              <a:t>Independent regulator needs capacity to plan and managed grid expansions (will depend on transfer of departments from state-owned company CFE that was in charge of grid planning so far)</a:t>
            </a:r>
          </a:p>
          <a:p>
            <a:endParaRPr lang="en-US" altLang="de-DE" dirty="0" smtClean="0"/>
          </a:p>
          <a:p>
            <a:endParaRPr lang="en-US" altLang="de-DE" dirty="0" smtClean="0"/>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Green Jobs </a:t>
            </a:r>
            <a:r>
              <a:rPr lang="de-DE" dirty="0" err="1" smtClean="0"/>
              <a:t>and</a:t>
            </a:r>
            <a:r>
              <a:rPr lang="de-DE" dirty="0" smtClean="0"/>
              <a:t> Jobs in a Green Economy</a:t>
            </a:r>
            <a:endParaRPr lang="de-DE" dirty="0"/>
          </a:p>
        </p:txBody>
      </p:sp>
      <p:sp>
        <p:nvSpPr>
          <p:cNvPr id="3" name="Inhaltsplatzhalter 2"/>
          <p:cNvSpPr>
            <a:spLocks noGrp="1"/>
          </p:cNvSpPr>
          <p:nvPr>
            <p:ph idx="1"/>
          </p:nvPr>
        </p:nvSpPr>
        <p:spPr>
          <a:xfrm>
            <a:off x="359532" y="1150938"/>
            <a:ext cx="8533643" cy="5165725"/>
          </a:xfrm>
        </p:spPr>
        <p:txBody>
          <a:bodyPr/>
          <a:lstStyle/>
          <a:p>
            <a:r>
              <a:rPr lang="en-US" dirty="0" smtClean="0"/>
              <a:t>Difficulties to define Green Jobs </a:t>
            </a:r>
          </a:p>
          <a:p>
            <a:pPr lvl="1"/>
            <a:r>
              <a:rPr lang="en-US" dirty="0" smtClean="0"/>
              <a:t>Outcome versus process perspective, </a:t>
            </a:r>
          </a:p>
          <a:p>
            <a:pPr lvl="1"/>
            <a:r>
              <a:rPr lang="en-US" dirty="0" smtClean="0"/>
              <a:t>environmental technologies versus environmental friendly technologies </a:t>
            </a:r>
          </a:p>
          <a:p>
            <a:pPr lvl="1"/>
            <a:r>
              <a:rPr lang="en-US" dirty="0" smtClean="0"/>
              <a:t>Sector based versus economy wide assessments </a:t>
            </a:r>
          </a:p>
          <a:p>
            <a:r>
              <a:rPr lang="en-US" dirty="0" smtClean="0"/>
              <a:t>Lack of data </a:t>
            </a:r>
          </a:p>
          <a:p>
            <a:r>
              <a:rPr lang="en-US" dirty="0" smtClean="0"/>
              <a:t>Evidence for positive gross effects </a:t>
            </a:r>
          </a:p>
          <a:p>
            <a:pPr lvl="1"/>
            <a:r>
              <a:rPr lang="en-US" dirty="0" smtClean="0"/>
              <a:t>Result of higher employment intensity </a:t>
            </a:r>
          </a:p>
          <a:p>
            <a:pPr lvl="1"/>
            <a:r>
              <a:rPr lang="en-US" dirty="0" smtClean="0"/>
              <a:t>High shares of Green Jobs (e.g. Bangladesh 7%, Mexico 4,5%)</a:t>
            </a:r>
          </a:p>
          <a:p>
            <a:r>
              <a:rPr lang="en-US" dirty="0" smtClean="0"/>
              <a:t>Net effects contested </a:t>
            </a:r>
          </a:p>
          <a:p>
            <a:pPr lvl="1"/>
            <a:r>
              <a:rPr lang="en-US" dirty="0" smtClean="0"/>
              <a:t>Opportunity costs of green technologies </a:t>
            </a:r>
          </a:p>
          <a:p>
            <a:pPr lvl="1"/>
            <a:r>
              <a:rPr lang="en-US" dirty="0" smtClean="0"/>
              <a:t>Lack of consideration of costs of environmental degradation</a:t>
            </a:r>
          </a:p>
          <a:p>
            <a:pPr lvl="1"/>
            <a:r>
              <a:rPr lang="en-US" dirty="0"/>
              <a:t>O</a:t>
            </a:r>
            <a:r>
              <a:rPr lang="en-US" dirty="0" smtClean="0"/>
              <a:t>ptimistic BAUs </a:t>
            </a:r>
          </a:p>
          <a:p>
            <a:pPr lvl="1"/>
            <a:r>
              <a:rPr lang="en-US" dirty="0" smtClean="0"/>
              <a:t>Findings depend on assumptions on source of financing </a:t>
            </a:r>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74885810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8610" name="Titel 1"/>
          <p:cNvSpPr>
            <a:spLocks noGrp="1"/>
          </p:cNvSpPr>
          <p:nvPr>
            <p:ph type="title"/>
          </p:nvPr>
        </p:nvSpPr>
        <p:spPr/>
        <p:txBody>
          <a:bodyPr/>
          <a:lstStyle/>
          <a:p>
            <a:r>
              <a:rPr lang="de-DE" altLang="de-DE" dirty="0" err="1" smtClean="0"/>
              <a:t>Towards</a:t>
            </a:r>
            <a:r>
              <a:rPr lang="de-DE" altLang="de-DE" dirty="0" smtClean="0"/>
              <a:t> a Toolbox: </a:t>
            </a:r>
            <a:r>
              <a:rPr lang="de-DE" altLang="de-DE" dirty="0" err="1" smtClean="0"/>
              <a:t>Energy</a:t>
            </a:r>
            <a:r>
              <a:rPr lang="de-DE" altLang="de-DE" dirty="0" smtClean="0"/>
              <a:t> Efficiency</a:t>
            </a:r>
            <a:endParaRPr lang="en-US" altLang="de-DE" dirty="0" smtClean="0"/>
          </a:p>
        </p:txBody>
      </p:sp>
      <p:sp>
        <p:nvSpPr>
          <p:cNvPr id="68611" name="Inhaltsplatzhalter 2"/>
          <p:cNvSpPr>
            <a:spLocks noGrp="1"/>
          </p:cNvSpPr>
          <p:nvPr>
            <p:ph idx="1"/>
          </p:nvPr>
        </p:nvSpPr>
        <p:spPr/>
        <p:txBody>
          <a:bodyPr/>
          <a:lstStyle/>
          <a:p>
            <a:r>
              <a:rPr lang="en-US" altLang="de-DE" dirty="0" smtClean="0"/>
              <a:t>Energy savings subsidies for low and medium-income households: Green Mortgage, lightbulb &amp; appliance replacement via free </a:t>
            </a:r>
            <a:r>
              <a:rPr lang="en-US" altLang="de-DE" dirty="0" err="1" smtClean="0"/>
              <a:t>give-aways</a:t>
            </a:r>
            <a:r>
              <a:rPr lang="en-US" altLang="de-DE" dirty="0" smtClean="0"/>
              <a:t>, rebates &amp; loans in Mexico </a:t>
            </a:r>
          </a:p>
          <a:p>
            <a:r>
              <a:rPr lang="en-US" altLang="de-DE" dirty="0" smtClean="0"/>
              <a:t>Framework conditions:</a:t>
            </a:r>
          </a:p>
          <a:p>
            <a:pPr lvl="1"/>
            <a:r>
              <a:rPr lang="en-US" altLang="de-DE" dirty="0" smtClean="0"/>
              <a:t>Policy design recognizes people</a:t>
            </a:r>
            <a:r>
              <a:rPr lang="en-US" altLang="en-US" dirty="0" smtClean="0"/>
              <a:t>’</a:t>
            </a:r>
            <a:r>
              <a:rPr lang="en-US" altLang="de-DE" dirty="0" smtClean="0"/>
              <a:t>s disposable incomes and is designed to allow them to invest in EE</a:t>
            </a:r>
          </a:p>
          <a:p>
            <a:pPr lvl="1"/>
            <a:r>
              <a:rPr lang="en-US" altLang="de-DE" dirty="0" smtClean="0"/>
              <a:t>Availability of up-front capital (by int</a:t>
            </a:r>
            <a:r>
              <a:rPr lang="en-US" altLang="en-US" dirty="0" smtClean="0"/>
              <a:t>’</a:t>
            </a:r>
            <a:r>
              <a:rPr lang="en-US" altLang="de-DE" dirty="0" smtClean="0"/>
              <a:t>l donors, climate finance and national sources: government development bank + payroll taxes)</a:t>
            </a:r>
          </a:p>
          <a:p>
            <a:pPr lvl="1"/>
            <a:endParaRPr lang="en-US" altLang="de-DE" dirty="0" smtClean="0"/>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el 1"/>
          <p:cNvSpPr>
            <a:spLocks noGrp="1"/>
          </p:cNvSpPr>
          <p:nvPr>
            <p:ph type="title"/>
          </p:nvPr>
        </p:nvSpPr>
        <p:spPr/>
        <p:txBody>
          <a:bodyPr/>
          <a:lstStyle/>
          <a:p>
            <a:r>
              <a:rPr lang="de-DE" altLang="de-DE" dirty="0" err="1" smtClean="0"/>
              <a:t>Towards</a:t>
            </a:r>
            <a:r>
              <a:rPr lang="de-DE" altLang="de-DE" dirty="0" smtClean="0"/>
              <a:t> a Toolbox: </a:t>
            </a:r>
            <a:r>
              <a:rPr lang="de-DE" altLang="de-DE" dirty="0" smtClean="0"/>
              <a:t>Training</a:t>
            </a:r>
            <a:endParaRPr lang="en-US" altLang="de-DE" dirty="0" smtClean="0"/>
          </a:p>
        </p:txBody>
      </p:sp>
      <p:sp>
        <p:nvSpPr>
          <p:cNvPr id="70659" name="Inhaltsplatzhalter 2"/>
          <p:cNvSpPr>
            <a:spLocks noGrp="1"/>
          </p:cNvSpPr>
          <p:nvPr>
            <p:ph idx="1"/>
          </p:nvPr>
        </p:nvSpPr>
        <p:spPr/>
        <p:txBody>
          <a:bodyPr/>
          <a:lstStyle/>
          <a:p>
            <a:r>
              <a:rPr lang="en-US" altLang="de-DE" dirty="0" smtClean="0"/>
              <a:t>Public-private cooperation in providing training in RE: SA Renewable Energy Training Centre</a:t>
            </a:r>
          </a:p>
          <a:p>
            <a:r>
              <a:rPr lang="en-US" altLang="de-DE" dirty="0" smtClean="0"/>
              <a:t>Framework conditions:</a:t>
            </a:r>
          </a:p>
          <a:p>
            <a:pPr lvl="1"/>
            <a:r>
              <a:rPr lang="en-US" altLang="de-DE" dirty="0" smtClean="0"/>
              <a:t>Joint project of government (Dept. For Higher Education, SA National Energy Development Institute), host university (Cape Peninsula University of Technology) and national and int</a:t>
            </a:r>
            <a:r>
              <a:rPr lang="en-US" altLang="en-US" dirty="0" smtClean="0"/>
              <a:t>‘</a:t>
            </a:r>
            <a:r>
              <a:rPr lang="en-US" altLang="de-DE" dirty="0" smtClean="0"/>
              <a:t>l RE businesses</a:t>
            </a:r>
          </a:p>
          <a:p>
            <a:pPr lvl="1"/>
            <a:r>
              <a:rPr lang="en-US" altLang="de-DE" dirty="0" smtClean="0"/>
              <a:t>Funding and participation from businesses in designing training programs</a:t>
            </a:r>
          </a:p>
          <a:p>
            <a:pPr lvl="1"/>
            <a:r>
              <a:rPr lang="en-US" altLang="de-DE" dirty="0" smtClean="0"/>
              <a:t>Different long- and short-term programs covering wind &amp; PV</a:t>
            </a:r>
          </a:p>
          <a:p>
            <a:endParaRPr lang="en-US" altLang="de-DE" dirty="0" smtClean="0"/>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el 1"/>
          <p:cNvSpPr>
            <a:spLocks noGrp="1"/>
          </p:cNvSpPr>
          <p:nvPr>
            <p:ph type="title"/>
          </p:nvPr>
        </p:nvSpPr>
        <p:spPr/>
        <p:txBody>
          <a:bodyPr/>
          <a:lstStyle/>
          <a:p>
            <a:r>
              <a:rPr lang="de-DE" altLang="de-DE" dirty="0" smtClean="0"/>
              <a:t>Analysis </a:t>
            </a:r>
            <a:r>
              <a:rPr lang="de-DE" altLang="de-DE" dirty="0" err="1" smtClean="0"/>
              <a:t>of</a:t>
            </a:r>
            <a:r>
              <a:rPr lang="de-DE" altLang="de-DE" dirty="0" smtClean="0"/>
              <a:t> </a:t>
            </a:r>
            <a:r>
              <a:rPr lang="de-DE" altLang="de-DE" dirty="0" err="1"/>
              <a:t>g</a:t>
            </a:r>
            <a:r>
              <a:rPr lang="de-DE" altLang="de-DE" dirty="0" err="1" smtClean="0"/>
              <a:t>ood</a:t>
            </a:r>
            <a:r>
              <a:rPr lang="de-DE" altLang="de-DE" dirty="0" smtClean="0"/>
              <a:t> </a:t>
            </a:r>
            <a:r>
              <a:rPr lang="de-DE" altLang="de-DE" dirty="0" err="1" smtClean="0"/>
              <a:t>practice</a:t>
            </a:r>
            <a:r>
              <a:rPr lang="de-DE" altLang="de-DE" dirty="0" smtClean="0"/>
              <a:t> countries</a:t>
            </a:r>
          </a:p>
        </p:txBody>
      </p:sp>
      <p:sp>
        <p:nvSpPr>
          <p:cNvPr id="71683" name="Inhaltsplatzhalter 2"/>
          <p:cNvSpPr>
            <a:spLocks noGrp="1"/>
          </p:cNvSpPr>
          <p:nvPr>
            <p:ph idx="1"/>
          </p:nvPr>
        </p:nvSpPr>
        <p:spPr/>
        <p:txBody>
          <a:bodyPr/>
          <a:lstStyle/>
          <a:p>
            <a:r>
              <a:rPr lang="en-US" altLang="de-DE" dirty="0" smtClean="0"/>
              <a:t>Outcomes: </a:t>
            </a:r>
          </a:p>
          <a:p>
            <a:pPr lvl="1"/>
            <a:r>
              <a:rPr lang="en-US" altLang="de-DE" dirty="0" smtClean="0"/>
              <a:t>Analytical framework including selection of countries and data sources </a:t>
            </a:r>
          </a:p>
          <a:p>
            <a:pPr lvl="1"/>
            <a:r>
              <a:rPr lang="en-US" altLang="de-DE" dirty="0" smtClean="0"/>
              <a:t>Draft studies for </a:t>
            </a:r>
          </a:p>
          <a:p>
            <a:pPr lvl="2"/>
            <a:r>
              <a:rPr lang="en-US" altLang="de-DE" dirty="0" smtClean="0"/>
              <a:t>Turkey (pilot case) </a:t>
            </a:r>
          </a:p>
          <a:p>
            <a:pPr lvl="2"/>
            <a:r>
              <a:rPr lang="en-US" altLang="de-DE" dirty="0" smtClean="0"/>
              <a:t>South Africa</a:t>
            </a:r>
          </a:p>
          <a:p>
            <a:pPr lvl="2"/>
            <a:r>
              <a:rPr lang="en-US" altLang="de-DE" dirty="0" smtClean="0"/>
              <a:t>Mexico </a:t>
            </a:r>
          </a:p>
          <a:p>
            <a:pPr>
              <a:buFont typeface="Arial" panose="020B0604020202020204" pitchFamily="34" charset="0"/>
              <a:buChar char="•"/>
            </a:pPr>
            <a:r>
              <a:rPr lang="en-US" altLang="de-DE" dirty="0" smtClean="0"/>
              <a:t>Outlook: </a:t>
            </a:r>
          </a:p>
          <a:p>
            <a:pPr lvl="2">
              <a:buFont typeface="Arial" panose="020B0604020202020204" pitchFamily="34" charset="0"/>
              <a:buChar char="•"/>
            </a:pPr>
            <a:r>
              <a:rPr lang="en-US" altLang="de-DE" dirty="0" smtClean="0"/>
              <a:t>India</a:t>
            </a:r>
          </a:p>
          <a:p>
            <a:pPr lvl="2">
              <a:buFont typeface="Arial" panose="020B0604020202020204" pitchFamily="34" charset="0"/>
              <a:buChar char="•"/>
            </a:pPr>
            <a:r>
              <a:rPr lang="en-US" altLang="de-DE" dirty="0" smtClean="0"/>
              <a:t>China</a:t>
            </a:r>
          </a:p>
          <a:p>
            <a:pPr lvl="2">
              <a:buFont typeface="Arial" panose="020B0604020202020204" pitchFamily="34" charset="0"/>
              <a:buChar char="•"/>
            </a:pPr>
            <a:r>
              <a:rPr lang="en-US" altLang="de-DE" dirty="0" smtClean="0"/>
              <a:t>Brazil </a:t>
            </a:r>
          </a:p>
          <a:p>
            <a:pPr lvl="1">
              <a:buFont typeface="Arial" panose="020B0604020202020204" pitchFamily="34" charset="0"/>
              <a:buChar char="•"/>
            </a:pPr>
            <a:r>
              <a:rPr lang="en-US" altLang="de-DE" dirty="0" smtClean="0"/>
              <a:t>Additional data</a:t>
            </a:r>
          </a:p>
          <a:p>
            <a:endParaRPr lang="en-US" altLang="de-DE" dirty="0" smtClean="0"/>
          </a:p>
          <a:p>
            <a:r>
              <a:rPr lang="en-US" altLang="de-DE" dirty="0" smtClean="0"/>
              <a:t>Thanks for your attention </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Questions – Issues – Options </a:t>
            </a:r>
            <a:endParaRPr lang="en-US" dirty="0"/>
          </a:p>
        </p:txBody>
      </p:sp>
      <p:sp>
        <p:nvSpPr>
          <p:cNvPr id="3" name="Inhaltsplatzhalter 2"/>
          <p:cNvSpPr>
            <a:spLocks noGrp="1"/>
          </p:cNvSpPr>
          <p:nvPr>
            <p:ph sz="half" idx="1"/>
          </p:nvPr>
        </p:nvSpPr>
        <p:spPr/>
        <p:txBody>
          <a:bodyPr/>
          <a:lstStyle/>
          <a:p>
            <a:pPr marL="457200" indent="-457200">
              <a:buFont typeface="+mj-lt"/>
              <a:buAutoNum type="arabicPeriod"/>
            </a:pPr>
            <a:r>
              <a:rPr lang="en-US" dirty="0" smtClean="0"/>
              <a:t>Assessment </a:t>
            </a:r>
          </a:p>
          <a:p>
            <a:pPr lvl="2" indent="-342900"/>
            <a:r>
              <a:rPr lang="en-US" dirty="0" smtClean="0"/>
              <a:t>Natural conditions</a:t>
            </a:r>
          </a:p>
          <a:p>
            <a:pPr lvl="2" indent="-342900"/>
            <a:r>
              <a:rPr lang="en-US" dirty="0" smtClean="0"/>
              <a:t>Technologies </a:t>
            </a:r>
          </a:p>
          <a:p>
            <a:pPr lvl="2" indent="-342900"/>
            <a:r>
              <a:rPr lang="en-US" dirty="0" smtClean="0"/>
              <a:t>Markets </a:t>
            </a:r>
          </a:p>
          <a:p>
            <a:pPr marL="457200" indent="-457200">
              <a:buFont typeface="+mj-lt"/>
              <a:buAutoNum type="arabicPeriod"/>
            </a:pPr>
            <a:r>
              <a:rPr lang="en-US" dirty="0" smtClean="0"/>
              <a:t>Co-benefits </a:t>
            </a:r>
          </a:p>
          <a:p>
            <a:pPr lvl="2">
              <a:buFont typeface="Symbol" panose="05050102010706020507" pitchFamily="18" charset="2"/>
              <a:buChar char="-"/>
            </a:pPr>
            <a:r>
              <a:rPr lang="en-US" dirty="0" smtClean="0"/>
              <a:t>Social</a:t>
            </a:r>
          </a:p>
          <a:p>
            <a:pPr lvl="2">
              <a:buFont typeface="Symbol" panose="05050102010706020507" pitchFamily="18" charset="2"/>
              <a:buChar char="-"/>
            </a:pPr>
            <a:r>
              <a:rPr lang="en-US" dirty="0" smtClean="0"/>
              <a:t>Environmental</a:t>
            </a:r>
          </a:p>
          <a:p>
            <a:pPr lvl="2">
              <a:buFont typeface="Symbol" panose="05050102010706020507" pitchFamily="18" charset="2"/>
              <a:buChar char="-"/>
            </a:pPr>
            <a:r>
              <a:rPr lang="en-US" dirty="0" smtClean="0"/>
              <a:t>Economic</a:t>
            </a:r>
          </a:p>
          <a:p>
            <a:pPr marL="457200" indent="-457200">
              <a:buFont typeface="+mj-lt"/>
              <a:buAutoNum type="arabicPeriod"/>
            </a:pPr>
            <a:r>
              <a:rPr lang="en-US" dirty="0" smtClean="0"/>
              <a:t>Trade Offs </a:t>
            </a:r>
          </a:p>
          <a:p>
            <a:pPr marL="457200" indent="-457200">
              <a:buFont typeface="+mj-lt"/>
              <a:buAutoNum type="arabicPeriod"/>
            </a:pPr>
            <a:r>
              <a:rPr lang="en-US" dirty="0" smtClean="0"/>
              <a:t>Goals </a:t>
            </a:r>
          </a:p>
          <a:p>
            <a:pPr marL="457200" indent="-457200">
              <a:buFont typeface="+mj-lt"/>
              <a:buAutoNum type="arabicPeriod"/>
            </a:pPr>
            <a:r>
              <a:rPr lang="en-US" dirty="0" smtClean="0"/>
              <a:t>Responsibilities </a:t>
            </a:r>
          </a:p>
        </p:txBody>
      </p:sp>
      <p:sp>
        <p:nvSpPr>
          <p:cNvPr id="5" name="Inhaltsplatzhalter 4"/>
          <p:cNvSpPr>
            <a:spLocks noGrp="1"/>
          </p:cNvSpPr>
          <p:nvPr>
            <p:ph sz="half" idx="2"/>
          </p:nvPr>
        </p:nvSpPr>
        <p:spPr/>
        <p:txBody>
          <a:bodyPr/>
          <a:lstStyle/>
          <a:p>
            <a:pPr marL="514350" indent="-514350">
              <a:buFont typeface="+mj-lt"/>
              <a:buAutoNum type="arabicPeriod" startAt="6"/>
            </a:pPr>
            <a:r>
              <a:rPr lang="en-US" dirty="0" smtClean="0"/>
              <a:t>Coordination </a:t>
            </a:r>
          </a:p>
          <a:p>
            <a:pPr marL="457200" indent="-457200">
              <a:buFont typeface="+mj-lt"/>
              <a:buAutoNum type="arabicPeriod" startAt="6"/>
            </a:pPr>
            <a:r>
              <a:rPr lang="en-US" dirty="0" smtClean="0"/>
              <a:t>Participation </a:t>
            </a:r>
          </a:p>
          <a:p>
            <a:pPr marL="457200" indent="-457200">
              <a:buFont typeface="+mj-lt"/>
              <a:buAutoNum type="arabicPeriod" startAt="6"/>
            </a:pPr>
            <a:r>
              <a:rPr lang="en-US" dirty="0" smtClean="0"/>
              <a:t>Supply</a:t>
            </a:r>
          </a:p>
          <a:p>
            <a:pPr lvl="2">
              <a:buFont typeface="Symbol" panose="05050102010706020507" pitchFamily="18" charset="2"/>
              <a:buChar char="-"/>
            </a:pPr>
            <a:r>
              <a:rPr lang="en-US" dirty="0" smtClean="0"/>
              <a:t>Finance</a:t>
            </a:r>
          </a:p>
          <a:p>
            <a:pPr lvl="2">
              <a:buFont typeface="Symbol" panose="05050102010706020507" pitchFamily="18" charset="2"/>
              <a:buChar char="-"/>
            </a:pPr>
            <a:r>
              <a:rPr lang="en-US" dirty="0" smtClean="0"/>
              <a:t>Human Resources</a:t>
            </a:r>
          </a:p>
          <a:p>
            <a:pPr lvl="2">
              <a:buFont typeface="Symbol" panose="05050102010706020507" pitchFamily="18" charset="2"/>
              <a:buChar char="-"/>
            </a:pPr>
            <a:r>
              <a:rPr lang="en-US" dirty="0" smtClean="0"/>
              <a:t>Planning and permitting</a:t>
            </a:r>
          </a:p>
          <a:p>
            <a:pPr marL="457200" indent="-457200">
              <a:buFont typeface="+mj-lt"/>
              <a:buAutoNum type="arabicPeriod" startAt="6"/>
            </a:pPr>
            <a:r>
              <a:rPr lang="en-US" dirty="0" smtClean="0"/>
              <a:t>Demand</a:t>
            </a:r>
          </a:p>
          <a:p>
            <a:pPr marL="457200" indent="-457200">
              <a:buFont typeface="+mj-lt"/>
              <a:buAutoNum type="arabicPeriod" startAt="6"/>
            </a:pPr>
            <a:r>
              <a:rPr lang="en-US" dirty="0" smtClean="0"/>
              <a:t>Markets</a:t>
            </a:r>
          </a:p>
          <a:p>
            <a:pPr marL="838200" lvl="2" indent="-457200">
              <a:buFont typeface="Symbol" panose="05050102010706020507" pitchFamily="18" charset="2"/>
              <a:buChar char="-"/>
            </a:pPr>
            <a:r>
              <a:rPr lang="en-US" dirty="0" smtClean="0"/>
              <a:t>Access to grid </a:t>
            </a:r>
          </a:p>
          <a:p>
            <a:pPr marL="457200" indent="-457200">
              <a:buFont typeface="+mj-lt"/>
              <a:buAutoNum type="arabicPeriod" startAt="6"/>
            </a:pPr>
            <a:r>
              <a:rPr lang="en-US" dirty="0" smtClean="0"/>
              <a:t>Evaluation and Monitoring </a:t>
            </a:r>
          </a:p>
          <a:p>
            <a:pPr marL="0" indent="0">
              <a:buNone/>
            </a:pPr>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614027415"/>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Toolbox: </a:t>
            </a:r>
            <a:r>
              <a:rPr lang="de-DE" dirty="0" err="1" smtClean="0"/>
              <a:t>Strategies</a:t>
            </a:r>
            <a:endParaRPr lang="de-DE" dirty="0"/>
          </a:p>
        </p:txBody>
      </p:sp>
      <p:sp>
        <p:nvSpPr>
          <p:cNvPr id="3" name="Inhaltsplatzhalter 2"/>
          <p:cNvSpPr>
            <a:spLocks noGrp="1"/>
          </p:cNvSpPr>
          <p:nvPr>
            <p:ph idx="1"/>
          </p:nvPr>
        </p:nvSpPr>
        <p:spPr/>
        <p:txBody>
          <a:bodyPr/>
          <a:lstStyle/>
          <a:p>
            <a:r>
              <a:rPr lang="en-US" dirty="0" smtClean="0"/>
              <a:t>Description of Strategies: </a:t>
            </a:r>
          </a:p>
          <a:p>
            <a:pPr lvl="1"/>
            <a:r>
              <a:rPr lang="en-US" dirty="0" smtClean="0"/>
              <a:t>Goals</a:t>
            </a:r>
          </a:p>
          <a:p>
            <a:pPr lvl="1"/>
            <a:r>
              <a:rPr lang="en-US" dirty="0" smtClean="0"/>
              <a:t>Horizontal and vertical coordination </a:t>
            </a:r>
          </a:p>
          <a:p>
            <a:pPr lvl="1"/>
            <a:r>
              <a:rPr lang="en-US" dirty="0" smtClean="0"/>
              <a:t>Participation </a:t>
            </a:r>
          </a:p>
          <a:p>
            <a:pPr lvl="1"/>
            <a:r>
              <a:rPr lang="en-US" dirty="0" smtClean="0"/>
              <a:t>Work program </a:t>
            </a:r>
          </a:p>
          <a:p>
            <a:pPr lvl="1"/>
            <a:r>
              <a:rPr lang="en-US" dirty="0" smtClean="0"/>
              <a:t>Capacities for implementation </a:t>
            </a:r>
          </a:p>
          <a:p>
            <a:pPr lvl="1"/>
            <a:r>
              <a:rPr lang="en-US" dirty="0" smtClean="0"/>
              <a:t>Indicators, evaluation and monitoring </a:t>
            </a:r>
          </a:p>
          <a:p>
            <a:r>
              <a:rPr lang="en-US" dirty="0" smtClean="0"/>
              <a:t>Taxonomies? </a:t>
            </a:r>
          </a:p>
          <a:p>
            <a:pPr lvl="1"/>
            <a:r>
              <a:rPr lang="en-US" dirty="0" smtClean="0"/>
              <a:t>Policy domain? </a:t>
            </a:r>
          </a:p>
          <a:p>
            <a:pPr lvl="1"/>
            <a:r>
              <a:rPr lang="en-US" dirty="0" smtClean="0"/>
              <a:t>Country? </a:t>
            </a:r>
            <a:endParaRPr lang="en-US"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78095242"/>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Toolbox: </a:t>
            </a:r>
            <a:r>
              <a:rPr lang="de-DE" dirty="0" err="1" smtClean="0"/>
              <a:t>Policies</a:t>
            </a:r>
            <a:endParaRPr lang="de-DE" dirty="0"/>
          </a:p>
        </p:txBody>
      </p:sp>
      <p:sp>
        <p:nvSpPr>
          <p:cNvPr id="3" name="Inhaltsplatzhalter 2"/>
          <p:cNvSpPr>
            <a:spLocks noGrp="1"/>
          </p:cNvSpPr>
          <p:nvPr>
            <p:ph idx="1"/>
          </p:nvPr>
        </p:nvSpPr>
        <p:spPr/>
        <p:txBody>
          <a:bodyPr/>
          <a:lstStyle/>
          <a:p>
            <a:pPr marL="457200" indent="-457200">
              <a:buAutoNum type="arabicParenR"/>
            </a:pPr>
            <a:r>
              <a:rPr lang="en-US" dirty="0" smtClean="0"/>
              <a:t>Short summary description of policy instrument including necessary framework conditions </a:t>
            </a:r>
          </a:p>
          <a:p>
            <a:pPr marL="457200" indent="-457200">
              <a:buAutoNum type="arabicParenR"/>
            </a:pPr>
            <a:r>
              <a:rPr lang="en-US" dirty="0" smtClean="0"/>
              <a:t>Schematized description </a:t>
            </a:r>
          </a:p>
          <a:p>
            <a:pPr lvl="2" indent="-342900"/>
            <a:r>
              <a:rPr lang="en-US" dirty="0" smtClean="0"/>
              <a:t>Policy instrument and mechanism</a:t>
            </a:r>
          </a:p>
          <a:p>
            <a:pPr lvl="2" indent="-342900"/>
            <a:r>
              <a:rPr lang="en-US" dirty="0" smtClean="0"/>
              <a:t>Functions and entry point </a:t>
            </a:r>
          </a:p>
          <a:p>
            <a:pPr lvl="2" indent="-342900"/>
            <a:r>
              <a:rPr lang="en-US" dirty="0" smtClean="0"/>
              <a:t>Policy domains  </a:t>
            </a:r>
          </a:p>
          <a:p>
            <a:pPr marL="457200" indent="-457200">
              <a:buAutoNum type="arabicParenR"/>
            </a:pPr>
            <a:r>
              <a:rPr lang="en-US" dirty="0" smtClean="0"/>
              <a:t>Systematic description of framework conditions </a:t>
            </a:r>
            <a:endParaRPr lang="en-US" dirty="0" smtClean="0"/>
          </a:p>
          <a:p>
            <a:pPr lvl="2" indent="-342900"/>
            <a:r>
              <a:rPr lang="en-US" dirty="0" smtClean="0"/>
              <a:t>Administrative </a:t>
            </a:r>
            <a:r>
              <a:rPr lang="en-US" dirty="0" smtClean="0"/>
              <a:t>capacities </a:t>
            </a:r>
            <a:endParaRPr lang="en-US" dirty="0" smtClean="0"/>
          </a:p>
          <a:p>
            <a:pPr lvl="2" indent="-342900"/>
            <a:r>
              <a:rPr lang="en-US" dirty="0" smtClean="0"/>
              <a:t>Economic </a:t>
            </a:r>
            <a:r>
              <a:rPr lang="en-US" dirty="0" smtClean="0"/>
              <a:t>capacities </a:t>
            </a:r>
            <a:endParaRPr lang="en-US" dirty="0" smtClean="0"/>
          </a:p>
          <a:p>
            <a:pPr lvl="2" indent="-342900"/>
            <a:r>
              <a:rPr lang="en-US" dirty="0" smtClean="0"/>
              <a:t>Infrastructures</a:t>
            </a:r>
            <a:endParaRPr lang="en-US" dirty="0" smtClean="0"/>
          </a:p>
          <a:p>
            <a:pPr lvl="2" indent="-342900"/>
            <a:r>
              <a:rPr lang="en-US" dirty="0" smtClean="0"/>
              <a:t>Political </a:t>
            </a:r>
            <a:r>
              <a:rPr lang="en-US" dirty="0" smtClean="0"/>
              <a:t>framework</a:t>
            </a:r>
            <a:endParaRPr lang="en-US" dirty="0" smtClean="0"/>
          </a:p>
          <a:p>
            <a:pPr lvl="2" indent="-342900"/>
            <a:r>
              <a:rPr lang="en-US" dirty="0" smtClean="0"/>
              <a:t>Financial </a:t>
            </a:r>
            <a:r>
              <a:rPr lang="en-US" dirty="0" smtClean="0"/>
              <a:t>requirements </a:t>
            </a:r>
            <a:endParaRPr lang="en-US" dirty="0" smtClean="0"/>
          </a:p>
          <a:p>
            <a:pPr lvl="2" indent="-342900"/>
            <a:r>
              <a:rPr lang="en-US" dirty="0" smtClean="0"/>
              <a:t>?</a:t>
            </a:r>
          </a:p>
          <a:p>
            <a:pPr marL="469900" lvl="1" indent="-457200">
              <a:buFont typeface="+mj-lt"/>
              <a:buAutoNum type="arabicParenR" startAt="4"/>
            </a:pPr>
            <a:r>
              <a:rPr lang="en-US" sz="2400" dirty="0" smtClean="0"/>
              <a:t>References</a:t>
            </a:r>
            <a:endParaRPr lang="de-DE" sz="2400" dirty="0" smtClean="0"/>
          </a:p>
          <a:p>
            <a:pPr marL="12700" lvl="1" indent="0">
              <a:buNone/>
            </a:pPr>
            <a:r>
              <a:rPr lang="de-DE" sz="2400" dirty="0" smtClean="0"/>
              <a:t> </a:t>
            </a:r>
            <a:endParaRPr lang="de-DE" sz="2400" dirty="0"/>
          </a:p>
          <a:p>
            <a:pPr marL="12700" lvl="1" indent="0">
              <a:buNone/>
            </a:pPr>
            <a:endParaRPr lang="de-DE" dirty="0" smtClean="0"/>
          </a:p>
          <a:p>
            <a:endParaRPr lang="de-DE" dirty="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2323883248"/>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Toolbox: </a:t>
            </a:r>
            <a:r>
              <a:rPr lang="de-DE" dirty="0" err="1" smtClean="0"/>
              <a:t>Assessing</a:t>
            </a:r>
            <a:r>
              <a:rPr lang="de-DE" dirty="0" smtClean="0"/>
              <a:t> </a:t>
            </a:r>
            <a:r>
              <a:rPr lang="de-DE" dirty="0" err="1" smtClean="0"/>
              <a:t>Employment</a:t>
            </a:r>
            <a:r>
              <a:rPr lang="de-DE" dirty="0" smtClean="0"/>
              <a:t> </a:t>
            </a:r>
            <a:endParaRPr lang="de-DE" dirty="0"/>
          </a:p>
        </p:txBody>
      </p:sp>
      <p:sp>
        <p:nvSpPr>
          <p:cNvPr id="3" name="Inhaltsplatzhalter 2"/>
          <p:cNvSpPr>
            <a:spLocks noGrp="1"/>
          </p:cNvSpPr>
          <p:nvPr>
            <p:ph idx="1"/>
          </p:nvPr>
        </p:nvSpPr>
        <p:spPr/>
        <p:txBody>
          <a:bodyPr/>
          <a:lstStyle/>
          <a:p>
            <a:r>
              <a:rPr lang="en-US" dirty="0" smtClean="0"/>
              <a:t>Methods for assessing employment </a:t>
            </a:r>
          </a:p>
          <a:p>
            <a:pPr lvl="1"/>
            <a:r>
              <a:rPr lang="en-US" dirty="0" smtClean="0"/>
              <a:t>Definitions and glossary </a:t>
            </a:r>
          </a:p>
          <a:p>
            <a:pPr lvl="1"/>
            <a:r>
              <a:rPr lang="en-US" dirty="0" smtClean="0"/>
              <a:t>Data </a:t>
            </a:r>
          </a:p>
          <a:p>
            <a:pPr lvl="1"/>
            <a:r>
              <a:rPr lang="en-US" dirty="0" smtClean="0"/>
              <a:t>Gross effects </a:t>
            </a:r>
          </a:p>
          <a:p>
            <a:pPr lvl="1"/>
            <a:r>
              <a:rPr lang="en-US" dirty="0" smtClean="0"/>
              <a:t>Net effects </a:t>
            </a:r>
          </a:p>
          <a:p>
            <a:pPr lvl="1"/>
            <a:r>
              <a:rPr lang="en-US" dirty="0" smtClean="0"/>
              <a:t>Modelling (description and applications) </a:t>
            </a:r>
          </a:p>
          <a:p>
            <a:pPr lvl="2"/>
            <a:r>
              <a:rPr lang="en-US" dirty="0" smtClean="0"/>
              <a:t>CGE </a:t>
            </a:r>
          </a:p>
          <a:p>
            <a:pPr lvl="2"/>
            <a:r>
              <a:rPr lang="en-US" dirty="0" smtClean="0"/>
              <a:t>Partial equilibrium </a:t>
            </a:r>
          </a:p>
          <a:p>
            <a:pPr lvl="2"/>
            <a:r>
              <a:rPr lang="en-US" dirty="0" smtClean="0"/>
              <a:t>Econometric </a:t>
            </a:r>
          </a:p>
          <a:p>
            <a:pPr lvl="2"/>
            <a:r>
              <a:rPr lang="en-US" dirty="0" smtClean="0"/>
              <a:t>System dynamics </a:t>
            </a:r>
          </a:p>
          <a:p>
            <a:pPr lvl="2"/>
            <a:r>
              <a:rPr lang="en-US" dirty="0" smtClean="0"/>
              <a:t>Microsimulation </a:t>
            </a:r>
          </a:p>
          <a:p>
            <a:pPr lvl="1"/>
            <a:endParaRPr lang="de-DE" dirty="0" smtClean="0"/>
          </a:p>
        </p:txBody>
      </p:sp>
      <p:sp>
        <p:nvSpPr>
          <p:cNvPr id="4" name="Fußzeilenplatzhalter 3"/>
          <p:cNvSpPr>
            <a:spLocks noGrp="1"/>
          </p:cNvSpPr>
          <p:nvPr>
            <p:ph type="ftr" sz="quarter" idx="10"/>
          </p:nvPr>
        </p:nvSpPr>
        <p:spPr/>
        <p:txBody>
          <a:bodyPr/>
          <a:lstStyle/>
          <a:p>
            <a:pPr>
              <a:defRPr/>
            </a:pPr>
            <a:endParaRPr lang="de-DE"/>
          </a:p>
        </p:txBody>
      </p:sp>
    </p:spTree>
    <p:extLst>
      <p:ext uri="{BB962C8B-B14F-4D97-AF65-F5344CB8AC3E}">
        <p14:creationId xmlns:p14="http://schemas.microsoft.com/office/powerpoint/2010/main" val="4163021540"/>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0"/>
          </p:nvPr>
        </p:nvSpPr>
        <p:spPr/>
        <p:txBody>
          <a:bodyPr/>
          <a:lstStyle/>
          <a:p>
            <a:pPr>
              <a:defRPr/>
            </a:pPr>
            <a:endParaRPr lang="de-DE"/>
          </a:p>
        </p:txBody>
      </p:sp>
      <p:pic>
        <p:nvPicPr>
          <p:cNvPr id="5" name="Grafik 4"/>
          <p:cNvPicPr>
            <a:picLocks noChangeAspect="1"/>
          </p:cNvPicPr>
          <p:nvPr/>
        </p:nvPicPr>
        <p:blipFill>
          <a:blip r:embed="rId2"/>
          <a:stretch>
            <a:fillRect/>
          </a:stretch>
        </p:blipFill>
        <p:spPr>
          <a:xfrm>
            <a:off x="2375756" y="286544"/>
            <a:ext cx="4333875" cy="6143625"/>
          </a:xfrm>
          <a:prstGeom prst="rect">
            <a:avLst/>
          </a:prstGeom>
        </p:spPr>
      </p:pic>
      <p:sp>
        <p:nvSpPr>
          <p:cNvPr id="6" name="Textfeld 5"/>
          <p:cNvSpPr txBox="1"/>
          <p:nvPr/>
        </p:nvSpPr>
        <p:spPr>
          <a:xfrm>
            <a:off x="141758" y="908720"/>
            <a:ext cx="2092239" cy="1015663"/>
          </a:xfrm>
          <a:prstGeom prst="rect">
            <a:avLst/>
          </a:prstGeom>
          <a:noFill/>
        </p:spPr>
        <p:txBody>
          <a:bodyPr wrap="square" rtlCol="0">
            <a:spAutoFit/>
          </a:bodyPr>
          <a:lstStyle/>
          <a:p>
            <a:r>
              <a:rPr lang="de-DE" sz="3000" dirty="0" smtClean="0"/>
              <a:t>Further </a:t>
            </a:r>
            <a:r>
              <a:rPr lang="de-DE" sz="3000" dirty="0" err="1" smtClean="0"/>
              <a:t>reading</a:t>
            </a:r>
            <a:r>
              <a:rPr lang="de-DE" sz="3000" dirty="0" smtClean="0"/>
              <a:t>:</a:t>
            </a:r>
            <a:endParaRPr lang="de-DE" sz="3000" dirty="0"/>
          </a:p>
        </p:txBody>
      </p:sp>
    </p:spTree>
    <p:extLst>
      <p:ext uri="{BB962C8B-B14F-4D97-AF65-F5344CB8AC3E}">
        <p14:creationId xmlns:p14="http://schemas.microsoft.com/office/powerpoint/2010/main" val="342304619"/>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r>
              <a:rPr lang="de-DE" altLang="de-DE" smtClean="0"/>
              <a:t>Policies for RE and EE Markets</a:t>
            </a:r>
          </a:p>
        </p:txBody>
      </p:sp>
      <p:sp>
        <p:nvSpPr>
          <p:cNvPr id="23555" name="Inhaltsplatzhalter 2"/>
          <p:cNvSpPr>
            <a:spLocks noGrp="1"/>
          </p:cNvSpPr>
          <p:nvPr>
            <p:ph idx="1"/>
          </p:nvPr>
        </p:nvSpPr>
        <p:spPr/>
        <p:txBody>
          <a:bodyPr/>
          <a:lstStyle/>
          <a:p>
            <a:r>
              <a:rPr lang="en-US" altLang="de-DE" sz="2800" dirty="0" smtClean="0"/>
              <a:t>Policies to enable markets and employment: </a:t>
            </a:r>
          </a:p>
          <a:p>
            <a:pPr lvl="2"/>
            <a:r>
              <a:rPr lang="en-US" altLang="de-DE" sz="2400" dirty="0" smtClean="0"/>
              <a:t>Supply side instruments: Innovation and investments,</a:t>
            </a:r>
          </a:p>
          <a:p>
            <a:pPr lvl="2"/>
            <a:r>
              <a:rPr lang="en-US" altLang="de-DE" sz="2400" dirty="0" smtClean="0"/>
              <a:t>Demand creating instruments,</a:t>
            </a:r>
          </a:p>
          <a:p>
            <a:pPr lvl="2"/>
            <a:r>
              <a:rPr lang="en-US" altLang="de-DE" sz="2400" dirty="0" smtClean="0"/>
              <a:t>Policies for infrastructures and market mechanisms</a:t>
            </a:r>
          </a:p>
          <a:p>
            <a:pPr>
              <a:buFont typeface="Symbol" panose="05050102010706020507" pitchFamily="18" charset="2"/>
              <a:buChar char="Þ"/>
            </a:pPr>
            <a:r>
              <a:rPr lang="en-US" altLang="de-DE" sz="2800" dirty="0" smtClean="0"/>
              <a:t>Policy mix and policy integration </a:t>
            </a:r>
          </a:p>
          <a:p>
            <a:pPr>
              <a:buFont typeface="Symbol" panose="05050102010706020507" pitchFamily="18" charset="2"/>
              <a:buChar char="Þ"/>
            </a:pPr>
            <a:r>
              <a:rPr lang="en-US" altLang="de-DE" sz="2800" dirty="0" smtClean="0"/>
              <a:t>Strategies + Strategic process</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5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 5"/>
          <p:cNvGraphicFramePr>
            <a:graphicFrameLocks/>
          </p:cNvGraphicFramePr>
          <p:nvPr>
            <p:extLst>
              <p:ext uri="{D42A27DB-BD31-4B8C-83A1-F6EECF244321}">
                <p14:modId xmlns:p14="http://schemas.microsoft.com/office/powerpoint/2010/main" val="2432572651"/>
              </p:ext>
            </p:extLst>
          </p:nvPr>
        </p:nvGraphicFramePr>
        <p:xfrm>
          <a:off x="841880" y="1520788"/>
          <a:ext cx="7740860" cy="4320480"/>
        </p:xfrm>
        <a:graphic>
          <a:graphicData uri="http://schemas.openxmlformats.org/drawingml/2006/chart">
            <c:chart xmlns:c="http://schemas.openxmlformats.org/drawingml/2006/chart" xmlns:r="http://schemas.openxmlformats.org/officeDocument/2006/relationships" r:id="rId3"/>
          </a:graphicData>
        </a:graphic>
      </p:graphicFrame>
      <p:sp>
        <p:nvSpPr>
          <p:cNvPr id="24579" name="Titel 1"/>
          <p:cNvSpPr>
            <a:spLocks noGrp="1"/>
          </p:cNvSpPr>
          <p:nvPr>
            <p:ph type="title"/>
          </p:nvPr>
        </p:nvSpPr>
        <p:spPr/>
        <p:txBody>
          <a:bodyPr/>
          <a:lstStyle/>
          <a:p>
            <a:r>
              <a:rPr lang="de-DE" altLang="de-DE" smtClean="0"/>
              <a:t>Transfer of Policies – generic model</a:t>
            </a:r>
          </a:p>
        </p:txBody>
      </p:sp>
      <p:sp>
        <p:nvSpPr>
          <p:cNvPr id="24580" name="Inhaltsplatzhalter 2"/>
          <p:cNvSpPr>
            <a:spLocks noGrp="1"/>
          </p:cNvSpPr>
          <p:nvPr>
            <p:ph idx="1"/>
          </p:nvPr>
        </p:nvSpPr>
        <p:spPr>
          <a:xfrm>
            <a:off x="535598" y="1052736"/>
            <a:ext cx="8353425" cy="1306512"/>
          </a:xfrm>
        </p:spPr>
        <p:txBody>
          <a:bodyPr/>
          <a:lstStyle/>
          <a:p>
            <a:r>
              <a:rPr lang="en-US" altLang="de-DE" dirty="0" smtClean="0"/>
              <a:t>Policies depend on framework conditions </a:t>
            </a:r>
          </a:p>
        </p:txBody>
      </p:sp>
      <p:sp>
        <p:nvSpPr>
          <p:cNvPr id="4" name="Fußzeilenplatzhalter 3"/>
          <p:cNvSpPr>
            <a:spLocks noGrp="1"/>
          </p:cNvSpPr>
          <p:nvPr>
            <p:ph type="ftr" sz="quarter" idx="10"/>
          </p:nvPr>
        </p:nvSpPr>
        <p:spPr/>
        <p:txBody>
          <a:bodyPr/>
          <a:lstStyle/>
          <a:p>
            <a:pPr>
              <a:defRPr/>
            </a:pPr>
            <a:endParaRPr lang="de-DE"/>
          </a:p>
        </p:txBody>
      </p:sp>
      <p:sp>
        <p:nvSpPr>
          <p:cNvPr id="2" name="Textfeld 1"/>
          <p:cNvSpPr txBox="1"/>
          <p:nvPr/>
        </p:nvSpPr>
        <p:spPr>
          <a:xfrm>
            <a:off x="215516" y="5663103"/>
            <a:ext cx="8460940" cy="1107996"/>
          </a:xfrm>
          <a:prstGeom prst="rect">
            <a:avLst/>
          </a:prstGeom>
          <a:noFill/>
        </p:spPr>
        <p:txBody>
          <a:bodyPr wrap="square" rtlCol="0">
            <a:spAutoFit/>
          </a:bodyPr>
          <a:lstStyle/>
          <a:p>
            <a:r>
              <a:rPr lang="en-US" altLang="de-DE" sz="2400" dirty="0" smtClean="0"/>
              <a:t>Are these framework conditions present in adopting countries?</a:t>
            </a:r>
            <a:r>
              <a:rPr lang="de-DE" altLang="de-DE" sz="2400" dirty="0" smtClean="0"/>
              <a:t> </a:t>
            </a:r>
          </a:p>
          <a:p>
            <a:endParaRPr lang="de-DE"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r>
              <a:rPr lang="en-US" altLang="de-DE" smtClean="0"/>
              <a:t>Example South Africa</a:t>
            </a:r>
            <a:r>
              <a:rPr lang="en-US" altLang="en-US" smtClean="0"/>
              <a:t>’</a:t>
            </a:r>
            <a:r>
              <a:rPr lang="en-US" altLang="de-DE" smtClean="0"/>
              <a:t>s REI4P</a:t>
            </a:r>
          </a:p>
        </p:txBody>
      </p:sp>
      <p:sp>
        <p:nvSpPr>
          <p:cNvPr id="4" name="Fußzeilenplatzhalter 3"/>
          <p:cNvSpPr>
            <a:spLocks noGrp="1"/>
          </p:cNvSpPr>
          <p:nvPr>
            <p:ph type="ftr" sz="quarter" idx="10"/>
          </p:nvPr>
        </p:nvSpPr>
        <p:spPr/>
        <p:txBody>
          <a:bodyPr/>
          <a:lstStyle/>
          <a:p>
            <a:pPr>
              <a:defRPr/>
            </a:pPr>
            <a:endParaRPr lang="de-DE"/>
          </a:p>
        </p:txBody>
      </p:sp>
      <p:graphicFrame>
        <p:nvGraphicFramePr>
          <p:cNvPr id="5" name="Diagramm 4"/>
          <p:cNvGraphicFramePr>
            <a:graphicFrameLocks/>
          </p:cNvGraphicFramePr>
          <p:nvPr/>
        </p:nvGraphicFramePr>
        <p:xfrm>
          <a:off x="287524" y="1088740"/>
          <a:ext cx="8640960" cy="532859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r>
              <a:rPr lang="de-DE" altLang="de-DE" smtClean="0"/>
              <a:t>Selection of good practice countries </a:t>
            </a:r>
          </a:p>
        </p:txBody>
      </p:sp>
      <p:sp>
        <p:nvSpPr>
          <p:cNvPr id="3" name="Inhaltsplatzhalter 2"/>
          <p:cNvSpPr>
            <a:spLocks noGrp="1"/>
          </p:cNvSpPr>
          <p:nvPr>
            <p:ph idx="1"/>
          </p:nvPr>
        </p:nvSpPr>
        <p:spPr/>
        <p:txBody>
          <a:bodyPr/>
          <a:lstStyle/>
          <a:p>
            <a:pPr marL="0" indent="0">
              <a:buFontTx/>
              <a:buNone/>
              <a:defRPr/>
            </a:pPr>
            <a:r>
              <a:rPr lang="en-US" dirty="0" smtClean="0">
                <a:cs typeface="ＭＳ Ｐゴシック" charset="-128"/>
              </a:rPr>
              <a:t>Criteria: </a:t>
            </a:r>
          </a:p>
          <a:p>
            <a:pPr>
              <a:defRPr/>
            </a:pPr>
            <a:r>
              <a:rPr lang="en-US" dirty="0" smtClean="0">
                <a:cs typeface="ＭＳ Ｐゴシック" charset="-128"/>
              </a:rPr>
              <a:t>Emerging economy </a:t>
            </a:r>
          </a:p>
          <a:p>
            <a:pPr>
              <a:defRPr/>
            </a:pPr>
            <a:r>
              <a:rPr lang="en-US" dirty="0" smtClean="0">
                <a:cs typeface="ＭＳ Ｐゴシック" charset="-128"/>
              </a:rPr>
              <a:t>Relative market size of RE or EE technologies</a:t>
            </a:r>
          </a:p>
          <a:p>
            <a:pPr lvl="1">
              <a:defRPr/>
            </a:pPr>
            <a:r>
              <a:rPr lang="en-US" dirty="0" smtClean="0">
                <a:cs typeface="ＭＳ Ｐゴシック" charset="-128"/>
              </a:rPr>
              <a:t>Installed capacity of RE technologies and capacity under construction</a:t>
            </a:r>
          </a:p>
          <a:p>
            <a:pPr lvl="1">
              <a:defRPr/>
            </a:pPr>
            <a:r>
              <a:rPr lang="en-US" dirty="0" smtClean="0">
                <a:cs typeface="ＭＳ Ｐゴシック" charset="-128"/>
              </a:rPr>
              <a:t>pace of market growth in these markets &amp; project pipelines</a:t>
            </a:r>
          </a:p>
          <a:p>
            <a:pPr lvl="1">
              <a:defRPr/>
            </a:pPr>
            <a:r>
              <a:rPr lang="en-US" dirty="0" smtClean="0">
                <a:cs typeface="ＭＳ Ｐゴシック" charset="-128"/>
              </a:rPr>
              <a:t>Energy intensity of industry </a:t>
            </a:r>
          </a:p>
          <a:p>
            <a:pPr>
              <a:defRPr/>
            </a:pPr>
            <a:r>
              <a:rPr lang="en-US" dirty="0" smtClean="0">
                <a:cs typeface="ＭＳ Ｐゴシック" charset="-128"/>
              </a:rPr>
              <a:t>Or: Employment in RE / EE</a:t>
            </a:r>
          </a:p>
          <a:p>
            <a:pPr lvl="1">
              <a:defRPr/>
            </a:pPr>
            <a:r>
              <a:rPr lang="en-US" dirty="0" smtClean="0">
                <a:cs typeface="ＭＳ Ｐゴシック" charset="-128"/>
              </a:rPr>
              <a:t>However: Lack and often poor quality of data</a:t>
            </a:r>
          </a:p>
          <a:p>
            <a:pPr>
              <a:buFont typeface="Wingdings" panose="05000000000000000000" pitchFamily="2" charset="2"/>
              <a:buChar char="§"/>
              <a:defRPr/>
            </a:pPr>
            <a:r>
              <a:rPr lang="en-US" dirty="0" smtClean="0">
                <a:cs typeface="ＭＳ Ｐゴシック" charset="-128"/>
              </a:rPr>
              <a:t>Or: Strategies in place </a:t>
            </a:r>
          </a:p>
          <a:p>
            <a:pPr>
              <a:buFont typeface="Symbol" panose="05050102010706020507" pitchFamily="18" charset="2"/>
              <a:buChar char="Þ"/>
              <a:defRPr/>
            </a:pPr>
            <a:r>
              <a:rPr lang="en-US" dirty="0" smtClean="0">
                <a:cs typeface="ＭＳ Ｐゴシック" charset="-128"/>
              </a:rPr>
              <a:t> Turkey, India, China, Mexico, South Africa, Brazil</a:t>
            </a:r>
          </a:p>
          <a:p>
            <a:pPr>
              <a:buFont typeface="Symbol" panose="05050102010706020507" pitchFamily="18" charset="2"/>
              <a:buChar char="Þ"/>
              <a:defRPr/>
            </a:pPr>
            <a:r>
              <a:rPr lang="en-US" dirty="0" smtClean="0">
                <a:cs typeface="ＭＳ Ｐゴシック" charset="-128"/>
              </a:rPr>
              <a:t>Second series of countries to fill specific knowledge needs</a:t>
            </a:r>
          </a:p>
        </p:txBody>
      </p:sp>
      <p:sp>
        <p:nvSpPr>
          <p:cNvPr id="4" name="Fußzeilenplatzhalter 3"/>
          <p:cNvSpPr>
            <a:spLocks noGrp="1"/>
          </p:cNvSpPr>
          <p:nvPr>
            <p:ph type="ftr" sz="quarter" idx="10"/>
          </p:nvPr>
        </p:nvSpPr>
        <p:spPr/>
        <p:txBody>
          <a:bodyPr/>
          <a:lstStyle/>
          <a:p>
            <a:pPr>
              <a:defRPr/>
            </a:pPr>
            <a:endParaRPr lang="de-DE"/>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r>
              <a:rPr lang="de-DE" altLang="de-DE" smtClean="0"/>
              <a:t>Installed RE capacity in MW/ million inhabitants</a:t>
            </a:r>
          </a:p>
        </p:txBody>
      </p:sp>
      <p:sp>
        <p:nvSpPr>
          <p:cNvPr id="4" name="Fußzeilenplatzhalter 3"/>
          <p:cNvSpPr>
            <a:spLocks noGrp="1"/>
          </p:cNvSpPr>
          <p:nvPr>
            <p:ph type="ftr" sz="quarter" idx="10"/>
          </p:nvPr>
        </p:nvSpPr>
        <p:spPr/>
        <p:txBody>
          <a:bodyPr/>
          <a:lstStyle/>
          <a:p>
            <a:pPr>
              <a:defRPr/>
            </a:pPr>
            <a:endParaRPr lang="de-DE"/>
          </a:p>
        </p:txBody>
      </p:sp>
      <p:graphicFrame>
        <p:nvGraphicFramePr>
          <p:cNvPr id="9" name="Diagramm 8"/>
          <p:cNvGraphicFramePr>
            <a:graphicFrameLocks/>
          </p:cNvGraphicFramePr>
          <p:nvPr/>
        </p:nvGraphicFramePr>
        <p:xfrm>
          <a:off x="0" y="908720"/>
          <a:ext cx="9144000" cy="543660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vorlage_FU">
  <a:themeElements>
    <a:clrScheme name="">
      <a:dk1>
        <a:srgbClr val="333333"/>
      </a:dk1>
      <a:lt1>
        <a:srgbClr val="FFFFFF"/>
      </a:lt1>
      <a:dk2>
        <a:srgbClr val="757575"/>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fontScheme name="vorlage_FU">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vorlage_FU 1">
        <a:dk1>
          <a:srgbClr val="333333"/>
        </a:dk1>
        <a:lt1>
          <a:srgbClr val="FFFFFF"/>
        </a:lt1>
        <a:dk2>
          <a:srgbClr val="969696"/>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333333"/>
    </a:dk1>
    <a:lt1>
      <a:srgbClr val="FFFFFF"/>
    </a:lt1>
    <a:dk2>
      <a:srgbClr val="757575"/>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fontScheme name="vorlage_FU">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333333"/>
    </a:dk1>
    <a:lt1>
      <a:srgbClr val="FFFFFF"/>
    </a:lt1>
    <a:dk2>
      <a:srgbClr val="757575"/>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fontScheme name="vorlage_FU">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333333"/>
    </a:dk1>
    <a:lt1>
      <a:srgbClr val="FFFFFF"/>
    </a:lt1>
    <a:dk2>
      <a:srgbClr val="757575"/>
    </a:dk2>
    <a:lt2>
      <a:srgbClr val="FFFFFF"/>
    </a:lt2>
    <a:accent1>
      <a:srgbClr val="BCC7F6"/>
    </a:accent1>
    <a:accent2>
      <a:srgbClr val="86B600"/>
    </a:accent2>
    <a:accent3>
      <a:srgbClr val="FFFFFF"/>
    </a:accent3>
    <a:accent4>
      <a:srgbClr val="2A2A2A"/>
    </a:accent4>
    <a:accent5>
      <a:srgbClr val="DAE0FA"/>
    </a:accent5>
    <a:accent6>
      <a:srgbClr val="79A500"/>
    </a:accent6>
    <a:hlink>
      <a:srgbClr val="003366"/>
    </a:hlink>
    <a:folHlink>
      <a:srgbClr val="CC0000"/>
    </a:folHlink>
  </a:clrScheme>
  <a:fontScheme name="vorlage_FU">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1825</Words>
  <Application>Microsoft Office PowerPoint</Application>
  <PresentationFormat>Bildschirmpräsentation (4:3)</PresentationFormat>
  <Paragraphs>347</Paragraphs>
  <Slides>36</Slides>
  <Notes>14</Notes>
  <HiddenSlides>3</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36</vt:i4>
      </vt:variant>
    </vt:vector>
  </HeadingPairs>
  <TitlesOfParts>
    <vt:vector size="45" baseType="lpstr">
      <vt:lpstr>MS PGothic</vt:lpstr>
      <vt:lpstr>MS PGothic</vt:lpstr>
      <vt:lpstr>Arial</vt:lpstr>
      <vt:lpstr>Calibri</vt:lpstr>
      <vt:lpstr>Symbol</vt:lpstr>
      <vt:lpstr>Times New Roman</vt:lpstr>
      <vt:lpstr>Verdana</vt:lpstr>
      <vt:lpstr>Wingdings</vt:lpstr>
      <vt:lpstr>vorlage_FU</vt:lpstr>
      <vt:lpstr>Good practice analysis: Analytical framework and first results</vt:lpstr>
      <vt:lpstr>Goals</vt:lpstr>
      <vt:lpstr>Green Jobs and Jobs in a Green Economy</vt:lpstr>
      <vt:lpstr>PowerPoint-Präsentation</vt:lpstr>
      <vt:lpstr>Policies for RE and EE Markets</vt:lpstr>
      <vt:lpstr>Transfer of Policies – generic model</vt:lpstr>
      <vt:lpstr>Example South Africa’s REI4P</vt:lpstr>
      <vt:lpstr>Selection of good practice countries </vt:lpstr>
      <vt:lpstr>Installed RE capacity in MW/ million inhabitants</vt:lpstr>
      <vt:lpstr>Energy intensity in 2011 and change (2000-2011)</vt:lpstr>
      <vt:lpstr>Selection of Cases: Employment</vt:lpstr>
      <vt:lpstr>Analysis of good practice countries</vt:lpstr>
      <vt:lpstr>Approach to data</vt:lpstr>
      <vt:lpstr>Turkey </vt:lpstr>
      <vt:lpstr>Why is Turkey a good practice? </vt:lpstr>
      <vt:lpstr>Turkey </vt:lpstr>
      <vt:lpstr>South Africa</vt:lpstr>
      <vt:lpstr>Why is South Africa a Good Pracitice? </vt:lpstr>
      <vt:lpstr>South Africa</vt:lpstr>
      <vt:lpstr>South Africa: competitiveness of new RE vs. new coal</vt:lpstr>
      <vt:lpstr>South Africa</vt:lpstr>
      <vt:lpstr>Mexico</vt:lpstr>
      <vt:lpstr>Installed RE capacity in Mexico</vt:lpstr>
      <vt:lpstr>Mexico</vt:lpstr>
      <vt:lpstr>Frequent observations </vt:lpstr>
      <vt:lpstr>MENA country analysis</vt:lpstr>
      <vt:lpstr>Towards a Toolbox: Support Scheme</vt:lpstr>
      <vt:lpstr>Towards a Toolbox:  Supporting Energy Transformation</vt:lpstr>
      <vt:lpstr>Towards a Toolbox:  Supporting Energy transformation</vt:lpstr>
      <vt:lpstr>Towards a Toolbox: Energy Efficiency</vt:lpstr>
      <vt:lpstr>Towards a Toolbox: Training</vt:lpstr>
      <vt:lpstr>Analysis of good practice countries</vt:lpstr>
      <vt:lpstr>Questions – Issues – Options </vt:lpstr>
      <vt:lpstr>Toolbox: Strategies</vt:lpstr>
      <vt:lpstr>Toolbox: Policies</vt:lpstr>
      <vt:lpstr>Toolbox: Assessing Employment </vt:lpstr>
    </vt:vector>
  </TitlesOfParts>
  <Company>Cedis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NEUBERT</dc:creator>
  <dc:description>Version 0.9, 10.11.2005</dc:description>
  <cp:lastModifiedBy>Klaus Jacob</cp:lastModifiedBy>
  <cp:revision>825</cp:revision>
  <cp:lastPrinted>2007-04-27T11:53:47Z</cp:lastPrinted>
  <dcterms:created xsi:type="dcterms:W3CDTF">2011-12-16T12:01:04Z</dcterms:created>
  <dcterms:modified xsi:type="dcterms:W3CDTF">2015-03-25T08:23:13Z</dcterms:modified>
</cp:coreProperties>
</file>